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handoutMasterIdLst>
    <p:handoutMasterId r:id="rId26"/>
  </p:handoutMasterIdLst>
  <p:sldIdLst>
    <p:sldId id="547" r:id="rId2"/>
    <p:sldId id="550" r:id="rId3"/>
    <p:sldId id="558" r:id="rId4"/>
    <p:sldId id="694" r:id="rId5"/>
    <p:sldId id="690" r:id="rId6"/>
    <p:sldId id="691" r:id="rId7"/>
    <p:sldId id="665" r:id="rId8"/>
    <p:sldId id="695" r:id="rId9"/>
    <p:sldId id="666" r:id="rId10"/>
    <p:sldId id="697" r:id="rId11"/>
    <p:sldId id="698" r:id="rId12"/>
    <p:sldId id="699" r:id="rId13"/>
    <p:sldId id="696" r:id="rId14"/>
    <p:sldId id="700" r:id="rId15"/>
    <p:sldId id="701" r:id="rId16"/>
    <p:sldId id="702" r:id="rId17"/>
    <p:sldId id="693" r:id="rId18"/>
    <p:sldId id="703" r:id="rId19"/>
    <p:sldId id="704" r:id="rId20"/>
    <p:sldId id="562" r:id="rId21"/>
    <p:sldId id="554" r:id="rId22"/>
    <p:sldId id="552" r:id="rId23"/>
    <p:sldId id="553" r:id="rId2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94660"/>
  </p:normalViewPr>
  <p:slideViewPr>
    <p:cSldViewPr>
      <p:cViewPr varScale="1">
        <p:scale>
          <a:sx n="85" d="100"/>
          <a:sy n="85" d="100"/>
        </p:scale>
        <p:origin x="82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2020-11-07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11</a:t>
            </a:fld>
            <a:endParaRPr lang="en-CA"/>
          </a:p>
        </p:txBody>
      </p:sp>
    </p:spTree>
    <p:extLst>
      <p:ext uri="{BB962C8B-B14F-4D97-AF65-F5344CB8AC3E}">
        <p14:creationId xmlns:p14="http://schemas.microsoft.com/office/powerpoint/2010/main" val="43745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12</a:t>
            </a:fld>
            <a:endParaRPr lang="en-CA"/>
          </a:p>
        </p:txBody>
      </p:sp>
    </p:spTree>
    <p:extLst>
      <p:ext uri="{BB962C8B-B14F-4D97-AF65-F5344CB8AC3E}">
        <p14:creationId xmlns:p14="http://schemas.microsoft.com/office/powerpoint/2010/main" val="3818938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Throwing and catching exceptions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9.png"/><Relationship Id="rId2" Type="http://schemas.microsoft.com/office/2007/relationships/media" Target="../media/media4.mp3"/><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5.m4a"/><Relationship Id="rId4" Type="http://schemas.microsoft.com/office/2007/relationships/media" Target="../media/media5.m4a"/></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Throwing and</a:t>
            </a:r>
            <a:br>
              <a:rPr lang="en-CA" dirty="0"/>
            </a:br>
            <a:r>
              <a:rPr lang="en-CA" dirty="0"/>
              <a:t>catching exceptions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a:extLst>
              <a:ext uri="{FF2B5EF4-FFF2-40B4-BE49-F238E27FC236}">
                <a16:creationId xmlns:a16="http://schemas.microsoft.com/office/drawing/2014/main" id="{715D927C-ED40-4E04-B239-C6CF231AB7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2060"/>
    </mc:Choice>
    <mc:Fallback>
      <p:transition spd="slow" advTm="1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Catching exceptions</a:t>
            </a:r>
          </a:p>
        </p:txBody>
      </p:sp>
      <p:sp>
        <p:nvSpPr>
          <p:cNvPr id="3" name="Content Placeholder 2"/>
          <p:cNvSpPr>
            <a:spLocks noGrp="1"/>
          </p:cNvSpPr>
          <p:nvPr>
            <p:ph idx="1"/>
          </p:nvPr>
        </p:nvSpPr>
        <p:spPr>
          <a:xfrm>
            <a:off x="457200" y="1600200"/>
            <a:ext cx="8686800" cy="4525963"/>
          </a:xfrm>
        </p:spPr>
        <p:txBody>
          <a:bodyPr/>
          <a:lstStyle/>
          <a:p>
            <a:r>
              <a:rPr lang="en-US" dirty="0"/>
              <a:t>If all you do is throw exceptions,</a:t>
            </a:r>
            <a:br>
              <a:rPr lang="en-US" dirty="0"/>
            </a:br>
            <a:r>
              <a:rPr lang="en-US" dirty="0"/>
              <a:t>	exceptions are no different than assertions that fail</a:t>
            </a:r>
          </a:p>
          <a:p>
            <a:pPr lvl="1"/>
            <a:r>
              <a:rPr lang="en-US" dirty="0"/>
              <a:t>The difference, however, is that we can </a:t>
            </a:r>
            <a:r>
              <a:rPr lang="en-US" i="1" dirty="0"/>
              <a:t>catch </a:t>
            </a:r>
            <a:r>
              <a:rPr lang="en-US" dirty="0"/>
              <a:t>exceptions</a:t>
            </a:r>
          </a:p>
          <a:p>
            <a:pPr lvl="2"/>
            <a:r>
              <a:rPr lang="en-US" dirty="0"/>
              <a:t>If an exception is caught, the program continues executing</a:t>
            </a:r>
          </a:p>
        </p:txBody>
      </p:sp>
      <p:pic>
        <p:nvPicPr>
          <p:cNvPr id="8" name="Picture 7" descr="A person jumping into the air to catch a ball&#10;&#10;Description automatically generated">
            <a:extLst>
              <a:ext uri="{FF2B5EF4-FFF2-40B4-BE49-F238E27FC236}">
                <a16:creationId xmlns:a16="http://schemas.microsoft.com/office/drawing/2014/main" id="{2EF16AC0-C81A-4604-B92B-95013FD825CB}"/>
              </a:ext>
            </a:extLst>
          </p:cNvPr>
          <p:cNvPicPr>
            <a:picLocks noChangeAspect="1"/>
          </p:cNvPicPr>
          <p:nvPr/>
        </p:nvPicPr>
        <p:blipFill>
          <a:blip r:embed="rId5"/>
          <a:stretch>
            <a:fillRect/>
          </a:stretch>
        </p:blipFill>
        <p:spPr>
          <a:xfrm>
            <a:off x="2562650" y="3417475"/>
            <a:ext cx="4018700" cy="2615025"/>
          </a:xfrm>
          <a:prstGeom prst="rect">
            <a:avLst/>
          </a:prstGeom>
        </p:spPr>
      </p:pic>
      <p:pic>
        <p:nvPicPr>
          <p:cNvPr id="10" name="Audio 9">
            <a:hlinkClick r:id="" action="ppaction://media"/>
            <a:extLst>
              <a:ext uri="{FF2B5EF4-FFF2-40B4-BE49-F238E27FC236}">
                <a16:creationId xmlns:a16="http://schemas.microsoft.com/office/drawing/2014/main" id="{DA572E9B-4D34-44C2-B526-1CAD143F1D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81612347"/>
      </p:ext>
    </p:extLst>
  </p:cSld>
  <p:clrMapOvr>
    <a:masterClrMapping/>
  </p:clrMapOvr>
  <mc:AlternateContent xmlns:mc="http://schemas.openxmlformats.org/markup-compatibility/2006">
    <mc:Choice xmlns:p14="http://schemas.microsoft.com/office/powerpoint/2010/main" Requires="p14">
      <p:transition spd="slow" p14:dur="2000" advTm="47119"/>
    </mc:Choice>
    <mc:Fallback>
      <p:transition spd="slow" advTm="4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Catching exceptions</a:t>
            </a:r>
          </a:p>
        </p:txBody>
      </p:sp>
      <p:sp>
        <p:nvSpPr>
          <p:cNvPr id="3" name="Content Placeholder 2"/>
          <p:cNvSpPr>
            <a:spLocks noGrp="1"/>
          </p:cNvSpPr>
          <p:nvPr>
            <p:ph idx="1"/>
          </p:nvPr>
        </p:nvSpPr>
        <p:spPr>
          <a:xfrm>
            <a:off x="457200" y="1600200"/>
            <a:ext cx="8686800" cy="4525963"/>
          </a:xfrm>
        </p:spPr>
        <p:txBody>
          <a:bodyPr/>
          <a:lstStyle/>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try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53209825 )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95810392 )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( 139502589 )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 catch ( std::</a:t>
            </a:r>
            <a:r>
              <a:rPr lang="en-US" sz="1500" dirty="0" err="1">
                <a:latin typeface="Consolas" panose="020B0609020204030204" pitchFamily="49" charset="0"/>
              </a:rPr>
              <a:t>domain_error</a:t>
            </a:r>
            <a:r>
              <a:rPr lang="en-US" sz="1500" dirty="0">
                <a:latin typeface="Consolas" panose="020B0609020204030204" pitchFamily="49" charset="0"/>
              </a:rPr>
              <a:t> &amp;e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"An exception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 – the error string was \"" &lt;&lt; </a:t>
            </a:r>
            <a:r>
              <a:rPr lang="en-US" sz="1500" dirty="0" err="1">
                <a:latin typeface="Consolas" panose="020B0609020204030204" pitchFamily="49" charset="0"/>
              </a:rPr>
              <a:t>e.what</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&lt;&lt; "\""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"Please try again..."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7" name="TextBox 6">
            <a:extLst>
              <a:ext uri="{FF2B5EF4-FFF2-40B4-BE49-F238E27FC236}">
                <a16:creationId xmlns:a16="http://schemas.microsoft.com/office/drawing/2014/main" id="{EC87CE2D-6C7F-45F5-8CDA-0CBF011E1FED}"/>
              </a:ext>
            </a:extLst>
          </p:cNvPr>
          <p:cNvSpPr txBox="1"/>
          <p:nvPr/>
        </p:nvSpPr>
        <p:spPr>
          <a:xfrm>
            <a:off x="3923928" y="5060692"/>
            <a:ext cx="2952328" cy="1323439"/>
          </a:xfrm>
          <a:prstGeom prst="rect">
            <a:avLst/>
          </a:prstGeom>
          <a:noFill/>
        </p:spPr>
        <p:txBody>
          <a:bodyPr wrap="squar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7294</a:t>
            </a:r>
          </a:p>
          <a:p>
            <a:r>
              <a:rPr lang="en-US" sz="1600" dirty="0">
                <a:solidFill>
                  <a:srgbClr val="0070C0"/>
                </a:solidFill>
                <a:latin typeface="Consolas" panose="020B0609020204030204" pitchFamily="49" charset="0"/>
              </a:rPr>
              <a:t>   9788</a:t>
            </a:r>
          </a:p>
          <a:p>
            <a:r>
              <a:rPr lang="en-US" sz="1600" dirty="0">
                <a:solidFill>
                  <a:srgbClr val="0070C0"/>
                </a:solidFill>
                <a:latin typeface="Consolas" panose="020B0609020204030204" pitchFamily="49" charset="0"/>
              </a:rPr>
              <a:t>   11811</a:t>
            </a:r>
          </a:p>
          <a:p>
            <a:r>
              <a:rPr lang="en-US" sz="1600" dirty="0">
                <a:solidFill>
                  <a:srgbClr val="0070C0"/>
                </a:solidFill>
                <a:latin typeface="Consolas" panose="020B0609020204030204" pitchFamily="49" charset="0"/>
              </a:rPr>
              <a:t>   Please try again...</a:t>
            </a:r>
          </a:p>
        </p:txBody>
      </p:sp>
      <p:sp>
        <p:nvSpPr>
          <p:cNvPr id="8" name="Rectangle: Rounded Corners 7">
            <a:extLst>
              <a:ext uri="{FF2B5EF4-FFF2-40B4-BE49-F238E27FC236}">
                <a16:creationId xmlns:a16="http://schemas.microsoft.com/office/drawing/2014/main" id="{04133F80-7BAD-4713-924B-ED1978A55C2D}"/>
              </a:ext>
            </a:extLst>
          </p:cNvPr>
          <p:cNvSpPr/>
          <p:nvPr/>
        </p:nvSpPr>
        <p:spPr>
          <a:xfrm>
            <a:off x="1664828" y="1923847"/>
            <a:ext cx="5355444" cy="10010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F5A8FB8-B7BE-40FB-9E6D-19E96847BA49}"/>
              </a:ext>
            </a:extLst>
          </p:cNvPr>
          <p:cNvSpPr/>
          <p:nvPr/>
        </p:nvSpPr>
        <p:spPr>
          <a:xfrm>
            <a:off x="1669056" y="2852936"/>
            <a:ext cx="6143304" cy="13954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5404671-A150-43AA-B598-473033F8B213}"/>
              </a:ext>
            </a:extLst>
          </p:cNvPr>
          <p:cNvSpPr/>
          <p:nvPr/>
        </p:nvSpPr>
        <p:spPr>
          <a:xfrm>
            <a:off x="1691137" y="4418749"/>
            <a:ext cx="5185119" cy="3839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DC92BE5A-4037-4293-BFEE-1888B8A2D6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20604802"/>
      </p:ext>
    </p:extLst>
  </p:cSld>
  <p:clrMapOvr>
    <a:masterClrMapping/>
  </p:clrMapOvr>
  <mc:AlternateContent xmlns:mc="http://schemas.openxmlformats.org/markup-compatibility/2006">
    <mc:Choice xmlns:p14="http://schemas.microsoft.com/office/powerpoint/2010/main" Requires="p14">
      <p:transition spd="slow" p14:dur="2000" advTm="77393"/>
    </mc:Choice>
    <mc:Fallback>
      <p:transition spd="slow" advTm="7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4"/>
                </p:tgtEl>
              </p:cMediaNode>
            </p:audio>
          </p:childTnLst>
        </p:cTn>
      </p:par>
    </p:tnLst>
    <p:bldLst>
      <p:bldP spid="8" grpId="0" animBg="1"/>
      <p:bldP spid="8" grpId="1" animBg="1"/>
      <p:bldP spid="9" grpId="0"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Catching exceptions</a:t>
            </a:r>
          </a:p>
        </p:txBody>
      </p:sp>
      <p:sp>
        <p:nvSpPr>
          <p:cNvPr id="3" name="Content Placeholder 2"/>
          <p:cNvSpPr>
            <a:spLocks noGrp="1"/>
          </p:cNvSpPr>
          <p:nvPr>
            <p:ph idx="1"/>
          </p:nvPr>
        </p:nvSpPr>
        <p:spPr>
          <a:xfrm>
            <a:off x="457200" y="1600200"/>
            <a:ext cx="8686800" cy="4525963"/>
          </a:xfrm>
        </p:spPr>
        <p:txBody>
          <a:bodyPr/>
          <a:lstStyle/>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try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53209825 )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-95810392 )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( 139502589 )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 catch ( std::</a:t>
            </a:r>
            <a:r>
              <a:rPr lang="en-US" sz="1500" dirty="0" err="1">
                <a:latin typeface="Consolas" panose="020B0609020204030204" pitchFamily="49" charset="0"/>
              </a:rPr>
              <a:t>domain_error</a:t>
            </a:r>
            <a:r>
              <a:rPr lang="en-US" sz="1500" dirty="0">
                <a:latin typeface="Consolas" panose="020B0609020204030204" pitchFamily="49" charset="0"/>
              </a:rPr>
              <a:t> &amp;e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"An exception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 – the error string was \"" &lt;&lt; </a:t>
            </a:r>
            <a:r>
              <a:rPr lang="en-US" sz="1500" dirty="0" err="1">
                <a:latin typeface="Consolas" panose="020B0609020204030204" pitchFamily="49" charset="0"/>
              </a:rPr>
              <a:t>e.what</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&lt;&lt; "\""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"Please try again..."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6" name="TextBox 5">
            <a:extLst>
              <a:ext uri="{FF2B5EF4-FFF2-40B4-BE49-F238E27FC236}">
                <a16:creationId xmlns:a16="http://schemas.microsoft.com/office/drawing/2014/main" id="{ABAFD793-6AA1-4355-8E2A-13DE35A36D1F}"/>
              </a:ext>
            </a:extLst>
          </p:cNvPr>
          <p:cNvSpPr txBox="1"/>
          <p:nvPr/>
        </p:nvSpPr>
        <p:spPr>
          <a:xfrm>
            <a:off x="0" y="5013176"/>
            <a:ext cx="9144000" cy="1569660"/>
          </a:xfrm>
          <a:prstGeom prst="rect">
            <a:avLst/>
          </a:prstGeom>
          <a:noFill/>
        </p:spPr>
        <p:txBody>
          <a:bodyPr wrap="squar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7294</a:t>
            </a:r>
          </a:p>
          <a:p>
            <a:r>
              <a:rPr lang="en-US" sz="1600" dirty="0">
                <a:solidFill>
                  <a:srgbClr val="0070C0"/>
                </a:solidFill>
                <a:latin typeface="Consolas" panose="020B0609020204030204" pitchFamily="49" charset="0"/>
              </a:rPr>
              <a:t>   An exception was caught</a:t>
            </a:r>
          </a:p>
          <a:p>
            <a:r>
              <a:rPr lang="en-US" sz="1600" dirty="0">
                <a:solidFill>
                  <a:srgbClr val="0070C0"/>
                </a:solidFill>
                <a:latin typeface="Consolas" panose="020B0609020204030204" pitchFamily="49" charset="0"/>
              </a:rPr>
              <a:t>    – the error string was "Cannot compute the square root of -95810392"</a:t>
            </a:r>
          </a:p>
          <a:p>
            <a:r>
              <a:rPr lang="en-US" sz="1600" dirty="0">
                <a:solidFill>
                  <a:srgbClr val="0070C0"/>
                </a:solidFill>
                <a:latin typeface="Consolas" panose="020B0609020204030204" pitchFamily="49" charset="0"/>
              </a:rPr>
              <a:t>   Please try again...</a:t>
            </a:r>
          </a:p>
          <a:p>
            <a:endParaRPr lang="en-US" sz="1600" dirty="0">
              <a:solidFill>
                <a:srgbClr val="0070C0"/>
              </a:solidFill>
              <a:latin typeface="Consolas" panose="020B0609020204030204" pitchFamily="49" charset="0"/>
            </a:endParaRPr>
          </a:p>
        </p:txBody>
      </p:sp>
      <p:sp>
        <p:nvSpPr>
          <p:cNvPr id="7" name="Rectangle: Rounded Corners 6">
            <a:extLst>
              <a:ext uri="{FF2B5EF4-FFF2-40B4-BE49-F238E27FC236}">
                <a16:creationId xmlns:a16="http://schemas.microsoft.com/office/drawing/2014/main" id="{5D8111D7-5B29-4A31-848A-2A34D84CC8C4}"/>
              </a:ext>
            </a:extLst>
          </p:cNvPr>
          <p:cNvSpPr/>
          <p:nvPr/>
        </p:nvSpPr>
        <p:spPr>
          <a:xfrm>
            <a:off x="2123728" y="2166723"/>
            <a:ext cx="4896544" cy="2810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AE9C630-DBEF-474A-80B1-DE5DEFBA874B}"/>
              </a:ext>
            </a:extLst>
          </p:cNvPr>
          <p:cNvSpPr/>
          <p:nvPr/>
        </p:nvSpPr>
        <p:spPr>
          <a:xfrm>
            <a:off x="2123728" y="2419338"/>
            <a:ext cx="4896544" cy="2810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1603937-7BE2-4474-BA13-C21A4CEC9D61}"/>
              </a:ext>
            </a:extLst>
          </p:cNvPr>
          <p:cNvSpPr/>
          <p:nvPr/>
        </p:nvSpPr>
        <p:spPr>
          <a:xfrm>
            <a:off x="1691680" y="2882917"/>
            <a:ext cx="6120680" cy="14101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F726F18-A0B5-4992-8F63-07713B539A12}"/>
              </a:ext>
            </a:extLst>
          </p:cNvPr>
          <p:cNvSpPr/>
          <p:nvPr/>
        </p:nvSpPr>
        <p:spPr>
          <a:xfrm>
            <a:off x="1691680" y="4421195"/>
            <a:ext cx="5112568" cy="2810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F69D3E2C-263B-4C09-BDC9-5A16883C38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2326503"/>
      </p:ext>
    </p:extLst>
  </p:cSld>
  <p:clrMapOvr>
    <a:masterClrMapping/>
  </p:clrMapOvr>
  <mc:AlternateContent xmlns:mc="http://schemas.openxmlformats.org/markup-compatibility/2006">
    <mc:Choice xmlns:p14="http://schemas.microsoft.com/office/powerpoint/2010/main" Requires="p14">
      <p:transition spd="slow" p14:dur="2000" advTm="174631"/>
    </mc:Choice>
    <mc:Fallback>
      <p:transition spd="slow" advTm="17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7"/>
                </p:tgtEl>
              </p:cMediaNode>
            </p:audio>
          </p:childTnLst>
        </p:cTn>
      </p:par>
    </p:tnLst>
    <p:bldLst>
      <p:bldP spid="7" grpId="0" animBg="1"/>
      <p:bldP spid="7" grpId="1" animBg="1"/>
      <p:bldP spid="8" grpId="0" animBg="1"/>
      <p:bldP spid="8" grpId="1" animBg="1"/>
      <p:bldP spid="9" grpId="0" animBg="1"/>
      <p:bldP spid="9" grpId="1"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Catching exceptions</a:t>
            </a:r>
          </a:p>
        </p:txBody>
      </p:sp>
      <p:sp>
        <p:nvSpPr>
          <p:cNvPr id="3" name="Content Placeholder 2"/>
          <p:cNvSpPr>
            <a:spLocks noGrp="1"/>
          </p:cNvSpPr>
          <p:nvPr>
            <p:ph idx="1"/>
          </p:nvPr>
        </p:nvSpPr>
        <p:spPr>
          <a:xfrm>
            <a:off x="457200" y="1600200"/>
            <a:ext cx="8686800" cy="4525963"/>
          </a:xfrm>
        </p:spPr>
        <p:txBody>
          <a:bodyPr/>
          <a:lstStyle/>
          <a:p>
            <a:pPr marL="285750"/>
            <a:r>
              <a:rPr lang="en-US" dirty="0"/>
              <a:t>If you don’t know what you’re catching, you can still do that:</a:t>
            </a: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try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53209825 )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95810392 )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-139502589 )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 catch ( ...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"An exception occurred..."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"Please try again..."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8" name="TextBox 7">
            <a:extLst>
              <a:ext uri="{FF2B5EF4-FFF2-40B4-BE49-F238E27FC236}">
                <a16:creationId xmlns:a16="http://schemas.microsoft.com/office/drawing/2014/main" id="{33D19837-33A7-446D-82FA-CF6708A4347A}"/>
              </a:ext>
            </a:extLst>
          </p:cNvPr>
          <p:cNvSpPr txBox="1"/>
          <p:nvPr/>
        </p:nvSpPr>
        <p:spPr>
          <a:xfrm>
            <a:off x="3779912" y="5060692"/>
            <a:ext cx="3347864" cy="1569660"/>
          </a:xfrm>
          <a:prstGeom prst="rect">
            <a:avLst/>
          </a:prstGeom>
          <a:noFill/>
        </p:spPr>
        <p:txBody>
          <a:bodyPr wrap="squar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7294</a:t>
            </a:r>
          </a:p>
          <a:p>
            <a:r>
              <a:rPr lang="en-US" sz="1600" dirty="0">
                <a:solidFill>
                  <a:srgbClr val="0070C0"/>
                </a:solidFill>
                <a:latin typeface="Consolas" panose="020B0609020204030204" pitchFamily="49" charset="0"/>
              </a:rPr>
              <a:t>   9788</a:t>
            </a:r>
          </a:p>
          <a:p>
            <a:r>
              <a:rPr lang="en-US" sz="1600" dirty="0">
                <a:solidFill>
                  <a:srgbClr val="0070C0"/>
                </a:solidFill>
                <a:latin typeface="Consolas" panose="020B0609020204030204" pitchFamily="49" charset="0"/>
              </a:rPr>
              <a:t>   An exception occurred...</a:t>
            </a:r>
          </a:p>
          <a:p>
            <a:r>
              <a:rPr lang="en-US" sz="1600" dirty="0">
                <a:solidFill>
                  <a:srgbClr val="0070C0"/>
                </a:solidFill>
                <a:latin typeface="Consolas" panose="020B0609020204030204" pitchFamily="49" charset="0"/>
              </a:rPr>
              <a:t>   Please try again...</a:t>
            </a:r>
          </a:p>
          <a:p>
            <a:endParaRPr lang="en-US" sz="1600" dirty="0">
              <a:solidFill>
                <a:srgbClr val="0070C0"/>
              </a:solidFill>
              <a:latin typeface="Consolas" panose="020B0609020204030204" pitchFamily="49" charset="0"/>
            </a:endParaRPr>
          </a:p>
        </p:txBody>
      </p:sp>
      <p:sp>
        <p:nvSpPr>
          <p:cNvPr id="6" name="Rectangle: Rounded Corners 5">
            <a:extLst>
              <a:ext uri="{FF2B5EF4-FFF2-40B4-BE49-F238E27FC236}">
                <a16:creationId xmlns:a16="http://schemas.microsoft.com/office/drawing/2014/main" id="{712E50ED-B2DA-4229-BFED-D050E273896B}"/>
              </a:ext>
            </a:extLst>
          </p:cNvPr>
          <p:cNvSpPr/>
          <p:nvPr/>
        </p:nvSpPr>
        <p:spPr>
          <a:xfrm>
            <a:off x="2123728" y="2524039"/>
            <a:ext cx="4896544" cy="2810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7794A05-61B5-426F-A037-FACE39AC8508}"/>
              </a:ext>
            </a:extLst>
          </p:cNvPr>
          <p:cNvSpPr/>
          <p:nvPr/>
        </p:nvSpPr>
        <p:spPr>
          <a:xfrm>
            <a:off x="2123728" y="2754076"/>
            <a:ext cx="4896544" cy="2810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62FCE06-60F8-44B2-A5D2-8263777A0DE2}"/>
              </a:ext>
            </a:extLst>
          </p:cNvPr>
          <p:cNvSpPr/>
          <p:nvPr/>
        </p:nvSpPr>
        <p:spPr>
          <a:xfrm>
            <a:off x="2123728" y="2962921"/>
            <a:ext cx="4896544" cy="2810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9BC091E-4D56-4F3F-A2F9-27D8ED8DC884}"/>
              </a:ext>
            </a:extLst>
          </p:cNvPr>
          <p:cNvSpPr/>
          <p:nvPr/>
        </p:nvSpPr>
        <p:spPr>
          <a:xfrm>
            <a:off x="1714258" y="3186124"/>
            <a:ext cx="6098102" cy="8668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7D1390-F9DE-45F5-A749-9916A0140D20}"/>
              </a:ext>
            </a:extLst>
          </p:cNvPr>
          <p:cNvSpPr/>
          <p:nvPr/>
        </p:nvSpPr>
        <p:spPr>
          <a:xfrm>
            <a:off x="1702968" y="4239392"/>
            <a:ext cx="5173287" cy="2810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5E4D5AF7-4AC1-4D01-9C1A-1A4F82B61E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82644610"/>
      </p:ext>
    </p:extLst>
  </p:cSld>
  <p:clrMapOvr>
    <a:masterClrMapping/>
  </p:clrMapOvr>
  <mc:AlternateContent xmlns:mc="http://schemas.openxmlformats.org/markup-compatibility/2006">
    <mc:Choice xmlns:p14="http://schemas.microsoft.com/office/powerpoint/2010/main" Requires="p14">
      <p:transition spd="slow" p14:dur="2000" advTm="87426"/>
    </mc:Choice>
    <mc:Fallback>
      <p:transition spd="slow" advTm="8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9" grpId="0" animBg="1"/>
      <p:bldP spid="9" grpId="1" animBg="1"/>
      <p:bldP spid="10" grpId="0" animBg="1"/>
      <p:bldP spid="10" grpId="1"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Catching exceptions</a:t>
            </a:r>
          </a:p>
        </p:txBody>
      </p:sp>
      <p:sp>
        <p:nvSpPr>
          <p:cNvPr id="3" name="Content Placeholder 2"/>
          <p:cNvSpPr>
            <a:spLocks noGrp="1"/>
          </p:cNvSpPr>
          <p:nvPr>
            <p:ph idx="1"/>
          </p:nvPr>
        </p:nvSpPr>
        <p:spPr>
          <a:xfrm>
            <a:off x="457200" y="1600200"/>
            <a:ext cx="8686800" cy="4525963"/>
          </a:xfrm>
        </p:spPr>
        <p:txBody>
          <a:bodyPr/>
          <a:lstStyle/>
          <a:p>
            <a:pPr marL="285750"/>
            <a:r>
              <a:rPr lang="en-US" dirty="0"/>
              <a:t>If the exception classes don’t match,</a:t>
            </a:r>
            <a:br>
              <a:rPr lang="en-US" dirty="0"/>
            </a:br>
            <a:r>
              <a:rPr lang="en-US" dirty="0"/>
              <a:t>		the exception continues to be thrown:</a:t>
            </a: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try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53209825 )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95810392 )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-139502589 )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 catch ( std::</a:t>
            </a:r>
            <a:r>
              <a:rPr lang="en-US" sz="1500" dirty="0" err="1">
                <a:latin typeface="Consolas" panose="020B0609020204030204" pitchFamily="49" charset="0"/>
              </a:rPr>
              <a:t>range_error</a:t>
            </a:r>
            <a:r>
              <a:rPr lang="en-US" sz="1500" dirty="0">
                <a:latin typeface="Consolas" panose="020B0609020204030204" pitchFamily="49" charset="0"/>
              </a:rPr>
              <a:t> &amp;e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 range error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"Please try again..."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8" name="TextBox 7">
            <a:extLst>
              <a:ext uri="{FF2B5EF4-FFF2-40B4-BE49-F238E27FC236}">
                <a16:creationId xmlns:a16="http://schemas.microsoft.com/office/drawing/2014/main" id="{33D19837-33A7-446D-82FA-CF6708A4347A}"/>
              </a:ext>
            </a:extLst>
          </p:cNvPr>
          <p:cNvSpPr txBox="1"/>
          <p:nvPr/>
        </p:nvSpPr>
        <p:spPr>
          <a:xfrm>
            <a:off x="234534" y="4955684"/>
            <a:ext cx="8686800" cy="1569660"/>
          </a:xfrm>
          <a:prstGeom prst="rect">
            <a:avLst/>
          </a:prstGeom>
          <a:noFill/>
        </p:spPr>
        <p:txBody>
          <a:bodyPr wrap="squar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7294</a:t>
            </a:r>
          </a:p>
          <a:p>
            <a:r>
              <a:rPr lang="en-US" sz="1600" dirty="0">
                <a:solidFill>
                  <a:srgbClr val="0070C0"/>
                </a:solidFill>
                <a:latin typeface="Consolas" panose="020B0609020204030204" pitchFamily="49" charset="0"/>
              </a:rPr>
              <a:t>   9788</a:t>
            </a:r>
          </a:p>
          <a:p>
            <a:r>
              <a:rPr lang="en-US" sz="1600" dirty="0">
                <a:solidFill>
                  <a:srgbClr val="0070C0"/>
                </a:solidFill>
                <a:latin typeface="Consolas" panose="020B0609020204030204" pitchFamily="49" charset="0"/>
              </a:rPr>
              <a:t>   terminate called after throwing an instance of 'std::</a:t>
            </a:r>
            <a:r>
              <a:rPr lang="en-US" sz="1600" dirty="0" err="1">
                <a:solidFill>
                  <a:srgbClr val="0070C0"/>
                </a:solidFill>
                <a:latin typeface="Consolas" panose="020B0609020204030204" pitchFamily="49" charset="0"/>
              </a:rPr>
              <a:t>domain_error</a:t>
            </a:r>
            <a:r>
              <a:rPr lang="en-US" sz="1600" dirty="0">
                <a:solidFill>
                  <a:srgbClr val="0070C0"/>
                </a:solidFill>
                <a:latin typeface="Consolas" panose="020B0609020204030204" pitchFamily="49" charset="0"/>
              </a:rPr>
              <a:t>'</a:t>
            </a:r>
          </a:p>
          <a:p>
            <a:r>
              <a:rPr lang="en-US" sz="1600" dirty="0">
                <a:solidFill>
                  <a:srgbClr val="0070C0"/>
                </a:solidFill>
                <a:latin typeface="Consolas" panose="020B0609020204030204" pitchFamily="49" charset="0"/>
              </a:rPr>
              <a:t>     what():  Cannot compute the square root of -139502589</a:t>
            </a:r>
          </a:p>
          <a:p>
            <a:r>
              <a:rPr lang="en-US" sz="1600" dirty="0">
                <a:solidFill>
                  <a:srgbClr val="0070C0"/>
                </a:solidFill>
                <a:latin typeface="Consolas" panose="020B0609020204030204" pitchFamily="49" charset="0"/>
              </a:rPr>
              <a:t>   Aborted (core dumped)</a:t>
            </a:r>
          </a:p>
        </p:txBody>
      </p:sp>
      <p:sp>
        <p:nvSpPr>
          <p:cNvPr id="7" name="Rectangle: Rounded Corners 6">
            <a:extLst>
              <a:ext uri="{FF2B5EF4-FFF2-40B4-BE49-F238E27FC236}">
                <a16:creationId xmlns:a16="http://schemas.microsoft.com/office/drawing/2014/main" id="{780542A1-29E8-4C00-ABFD-68E0C36F3946}"/>
              </a:ext>
            </a:extLst>
          </p:cNvPr>
          <p:cNvSpPr/>
          <p:nvPr/>
        </p:nvSpPr>
        <p:spPr>
          <a:xfrm>
            <a:off x="1714258" y="3501008"/>
            <a:ext cx="6386134" cy="8668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5C33881F-2D1E-49FF-813F-B9833DB7D3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75378106"/>
      </p:ext>
    </p:extLst>
  </p:cSld>
  <p:clrMapOvr>
    <a:masterClrMapping/>
  </p:clrMapOvr>
  <mc:AlternateContent xmlns:mc="http://schemas.openxmlformats.org/markup-compatibility/2006">
    <mc:Choice xmlns:p14="http://schemas.microsoft.com/office/powerpoint/2010/main" Requires="p14">
      <p:transition spd="slow" p14:dur="2000" advTm="54003"/>
    </mc:Choice>
    <mc:Fallback>
      <p:transition spd="slow" advTm="5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Cascading catch blocks</a:t>
            </a:r>
          </a:p>
        </p:txBody>
      </p:sp>
      <p:sp>
        <p:nvSpPr>
          <p:cNvPr id="3" name="Content Placeholder 2"/>
          <p:cNvSpPr>
            <a:spLocks noGrp="1"/>
          </p:cNvSpPr>
          <p:nvPr>
            <p:ph idx="1"/>
          </p:nvPr>
        </p:nvSpPr>
        <p:spPr>
          <a:xfrm>
            <a:off x="457200" y="1600200"/>
            <a:ext cx="8686800" cy="4525963"/>
          </a:xfrm>
        </p:spPr>
        <p:txBody>
          <a:bodyPr/>
          <a:lstStyle/>
          <a:p>
            <a:pPr marL="285750"/>
            <a:r>
              <a:rPr lang="en-US" dirty="0"/>
              <a:t>A try-catch statement can have cascading catch blocks</a:t>
            </a:r>
          </a:p>
          <a:p>
            <a:pPr marL="685800" lvl="1"/>
            <a:r>
              <a:rPr lang="en-US" dirty="0"/>
              <a:t>The first catch block that is matched is the one executed</a:t>
            </a: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try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53209825 )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95810392 )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-139502589 )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 catch ( std::</a:t>
            </a:r>
            <a:r>
              <a:rPr lang="en-US" sz="1500" dirty="0" err="1">
                <a:latin typeface="Consolas" panose="020B0609020204030204" pitchFamily="49" charset="0"/>
              </a:rPr>
              <a:t>range_error</a:t>
            </a:r>
            <a:r>
              <a:rPr lang="en-US" sz="1500" dirty="0">
                <a:latin typeface="Consolas" panose="020B0609020204030204" pitchFamily="49" charset="0"/>
              </a:rPr>
              <a:t> &amp;e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 range error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 catch ( std::</a:t>
            </a:r>
            <a:r>
              <a:rPr lang="en-US" sz="1500" dirty="0" err="1">
                <a:latin typeface="Consolas" panose="020B0609020204030204" pitchFamily="49" charset="0"/>
              </a:rPr>
              <a:t>domain_error</a:t>
            </a:r>
            <a:r>
              <a:rPr lang="en-US" sz="1500" dirty="0">
                <a:latin typeface="Consolas" panose="020B0609020204030204" pitchFamily="49" charset="0"/>
              </a:rPr>
              <a:t> &amp;e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 domain error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 catch ( ...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 different error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"Please try again..."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11" name="Rectangle: Rounded Corners 10">
            <a:extLst>
              <a:ext uri="{FF2B5EF4-FFF2-40B4-BE49-F238E27FC236}">
                <a16:creationId xmlns:a16="http://schemas.microsoft.com/office/drawing/2014/main" id="{8C616FC5-0F89-43A9-87C3-118E95D81B82}"/>
              </a:ext>
            </a:extLst>
          </p:cNvPr>
          <p:cNvSpPr/>
          <p:nvPr/>
        </p:nvSpPr>
        <p:spPr>
          <a:xfrm>
            <a:off x="1714258" y="3523587"/>
            <a:ext cx="6386134" cy="5760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7F2D330-704F-4D9D-B16C-B0D0609A8406}"/>
              </a:ext>
            </a:extLst>
          </p:cNvPr>
          <p:cNvSpPr/>
          <p:nvPr/>
        </p:nvSpPr>
        <p:spPr>
          <a:xfrm>
            <a:off x="1714258" y="4061509"/>
            <a:ext cx="6530150" cy="5760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41CFDC0-A02A-45C0-B624-BE0F01BE8BF3}"/>
              </a:ext>
            </a:extLst>
          </p:cNvPr>
          <p:cNvSpPr txBox="1"/>
          <p:nvPr/>
        </p:nvSpPr>
        <p:spPr>
          <a:xfrm>
            <a:off x="3995936" y="5464443"/>
            <a:ext cx="3672408" cy="1323439"/>
          </a:xfrm>
          <a:prstGeom prst="rect">
            <a:avLst/>
          </a:prstGeom>
          <a:solidFill>
            <a:schemeClr val="bg1"/>
          </a:solidFill>
          <a:effectLst>
            <a:softEdge rad="127000"/>
          </a:effectLst>
        </p:spPr>
        <p:txBody>
          <a:bodyPr wrap="squar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7294</a:t>
            </a:r>
          </a:p>
          <a:p>
            <a:r>
              <a:rPr lang="en-US" sz="1600" dirty="0">
                <a:solidFill>
                  <a:srgbClr val="0070C0"/>
                </a:solidFill>
                <a:latin typeface="Consolas" panose="020B0609020204030204" pitchFamily="49" charset="0"/>
              </a:rPr>
              <a:t>   9788</a:t>
            </a:r>
          </a:p>
          <a:p>
            <a:r>
              <a:rPr lang="en-US" sz="1600" dirty="0">
                <a:solidFill>
                  <a:srgbClr val="0070C0"/>
                </a:solidFill>
                <a:latin typeface="Consolas" panose="020B0609020204030204" pitchFamily="49" charset="0"/>
              </a:rPr>
              <a:t>   A domain error was caught...</a:t>
            </a:r>
          </a:p>
          <a:p>
            <a:r>
              <a:rPr lang="en-US" sz="1600" dirty="0">
                <a:solidFill>
                  <a:srgbClr val="0070C0"/>
                </a:solidFill>
                <a:latin typeface="Consolas" panose="020B0609020204030204" pitchFamily="49" charset="0"/>
              </a:rPr>
              <a:t>   Please try again...</a:t>
            </a:r>
          </a:p>
        </p:txBody>
      </p:sp>
      <p:pic>
        <p:nvPicPr>
          <p:cNvPr id="20" name="Audio 19">
            <a:hlinkClick r:id="" action="ppaction://media"/>
            <a:extLst>
              <a:ext uri="{FF2B5EF4-FFF2-40B4-BE49-F238E27FC236}">
                <a16:creationId xmlns:a16="http://schemas.microsoft.com/office/drawing/2014/main" id="{ED275F2B-DCE1-417D-848B-E800074F59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15666614"/>
      </p:ext>
    </p:extLst>
  </p:cSld>
  <p:clrMapOvr>
    <a:masterClrMapping/>
  </p:clrMapOvr>
  <mc:AlternateContent xmlns:mc="http://schemas.openxmlformats.org/markup-compatibility/2006">
    <mc:Choice xmlns:p14="http://schemas.microsoft.com/office/powerpoint/2010/main" Requires="p14">
      <p:transition spd="slow" p14:dur="2000" advTm="89168"/>
    </mc:Choice>
    <mc:Fallback>
      <p:transition spd="slow" advTm="8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bldLst>
      <p:bldP spid="11" grpId="0" animBg="1"/>
      <p:bldP spid="11" grpId="1" animBg="1"/>
      <p:bldP spid="12" grpId="0" animBg="1"/>
      <p:bldP spid="12" grpId="1"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Cascading catch blocks</a:t>
            </a:r>
          </a:p>
        </p:txBody>
      </p:sp>
      <p:sp>
        <p:nvSpPr>
          <p:cNvPr id="3" name="Content Placeholder 2"/>
          <p:cNvSpPr>
            <a:spLocks noGrp="1"/>
          </p:cNvSpPr>
          <p:nvPr>
            <p:ph idx="1"/>
          </p:nvPr>
        </p:nvSpPr>
        <p:spPr>
          <a:xfrm>
            <a:off x="457200" y="1600200"/>
            <a:ext cx="8686800" cy="4525963"/>
          </a:xfrm>
        </p:spPr>
        <p:txBody>
          <a:bodyPr/>
          <a:lstStyle/>
          <a:p>
            <a:pPr marL="285750"/>
            <a:r>
              <a:rPr lang="en-US" dirty="0"/>
              <a:t>A try-catch statement can have cascading catch blocks</a:t>
            </a:r>
          </a:p>
          <a:p>
            <a:pPr marL="685800" lvl="1"/>
            <a:r>
              <a:rPr lang="en-US" dirty="0"/>
              <a:t>The first catch block that is matched is the one executed</a:t>
            </a: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try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53209825 )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95810392 )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-139502589 ) &lt;&lt; std::</a:t>
            </a:r>
            <a:r>
              <a:rPr lang="en-US" sz="1500" dirty="0" err="1">
                <a:latin typeface="Consolas" panose="020B0609020204030204" pitchFamily="49" charset="0"/>
              </a:rPr>
              <a:t>endl</a:t>
            </a:r>
            <a:r>
              <a:rPr lang="en-US" sz="1500" dirty="0">
                <a:latin typeface="Consolas" panose="020B0609020204030204" pitchFamily="49" charset="0"/>
              </a:rPr>
              <a:t>;</a:t>
            </a:r>
            <a:br>
              <a:rPr lang="en-US" sz="1500" dirty="0">
                <a:latin typeface="Consolas" panose="020B0609020204030204" pitchFamily="49" charset="0"/>
              </a:rPr>
            </a:br>
            <a:r>
              <a:rPr lang="en-US" sz="1500" dirty="0">
                <a:latin typeface="Consolas" panose="020B0609020204030204" pitchFamily="49" charset="0"/>
              </a:rPr>
              <a:t>    } catch ( ...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"An error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 catch ( std::</a:t>
            </a:r>
            <a:r>
              <a:rPr lang="en-US" sz="1500" dirty="0" err="1">
                <a:latin typeface="Consolas" panose="020B0609020204030204" pitchFamily="49" charset="0"/>
              </a:rPr>
              <a:t>range_error</a:t>
            </a:r>
            <a:r>
              <a:rPr lang="en-US" sz="1500" dirty="0">
                <a:latin typeface="Consolas" panose="020B0609020204030204" pitchFamily="49" charset="0"/>
              </a:rPr>
              <a:t> &amp;e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 range error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 catch ( std::</a:t>
            </a:r>
            <a:r>
              <a:rPr lang="en-US" sz="1500" dirty="0" err="1">
                <a:latin typeface="Consolas" panose="020B0609020204030204" pitchFamily="49" charset="0"/>
              </a:rPr>
              <a:t>domain_error</a:t>
            </a:r>
            <a:r>
              <a:rPr lang="en-US" sz="1500" dirty="0">
                <a:latin typeface="Consolas" panose="020B0609020204030204" pitchFamily="49" charset="0"/>
              </a:rPr>
              <a:t> &amp;e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 domain error was caught..."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"Please try again..."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2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11" name="Rectangle: Rounded Corners 10">
            <a:extLst>
              <a:ext uri="{FF2B5EF4-FFF2-40B4-BE49-F238E27FC236}">
                <a16:creationId xmlns:a16="http://schemas.microsoft.com/office/drawing/2014/main" id="{8C616FC5-0F89-43A9-87C3-118E95D81B82}"/>
              </a:ext>
            </a:extLst>
          </p:cNvPr>
          <p:cNvSpPr/>
          <p:nvPr/>
        </p:nvSpPr>
        <p:spPr>
          <a:xfrm>
            <a:off x="1714258" y="3523587"/>
            <a:ext cx="6386134" cy="5760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BF1DCF-85D4-484E-B078-E8E3FBEFC096}"/>
              </a:ext>
            </a:extLst>
          </p:cNvPr>
          <p:cNvSpPr txBox="1"/>
          <p:nvPr/>
        </p:nvSpPr>
        <p:spPr>
          <a:xfrm>
            <a:off x="3995936" y="5464443"/>
            <a:ext cx="3672408" cy="1323439"/>
          </a:xfrm>
          <a:prstGeom prst="rect">
            <a:avLst/>
          </a:prstGeom>
          <a:solidFill>
            <a:schemeClr val="bg1"/>
          </a:solidFill>
          <a:effectLst>
            <a:softEdge rad="127000"/>
          </a:effectLst>
        </p:spPr>
        <p:txBody>
          <a:bodyPr wrap="squar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7294</a:t>
            </a:r>
          </a:p>
          <a:p>
            <a:r>
              <a:rPr lang="en-US" sz="1600" dirty="0">
                <a:solidFill>
                  <a:srgbClr val="0070C0"/>
                </a:solidFill>
                <a:latin typeface="Consolas" panose="020B0609020204030204" pitchFamily="49" charset="0"/>
              </a:rPr>
              <a:t>   9788</a:t>
            </a:r>
          </a:p>
          <a:p>
            <a:r>
              <a:rPr lang="en-US" sz="1600" dirty="0">
                <a:solidFill>
                  <a:srgbClr val="0070C0"/>
                </a:solidFill>
                <a:latin typeface="Consolas" panose="020B0609020204030204" pitchFamily="49" charset="0"/>
              </a:rPr>
              <a:t>   An error was caught...</a:t>
            </a:r>
          </a:p>
          <a:p>
            <a:r>
              <a:rPr lang="en-US" sz="1600" dirty="0">
                <a:solidFill>
                  <a:srgbClr val="0070C0"/>
                </a:solidFill>
                <a:latin typeface="Consolas" panose="020B0609020204030204" pitchFamily="49" charset="0"/>
              </a:rPr>
              <a:t>   Please try again...</a:t>
            </a:r>
          </a:p>
        </p:txBody>
      </p:sp>
      <p:pic>
        <p:nvPicPr>
          <p:cNvPr id="6" name="Audio 5">
            <a:hlinkClick r:id="" action="ppaction://media"/>
            <a:extLst>
              <a:ext uri="{FF2B5EF4-FFF2-40B4-BE49-F238E27FC236}">
                <a16:creationId xmlns:a16="http://schemas.microsoft.com/office/drawing/2014/main" id="{84065DD8-2C86-4C86-A9EC-BA88B7BB48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78869736"/>
      </p:ext>
    </p:extLst>
  </p:cSld>
  <p:clrMapOvr>
    <a:masterClrMapping/>
  </p:clrMapOvr>
  <mc:AlternateContent xmlns:mc="http://schemas.openxmlformats.org/markup-compatibility/2006">
    <mc:Choice xmlns:p14="http://schemas.microsoft.com/office/powerpoint/2010/main" Requires="p14">
      <p:transition spd="slow" p14:dur="2000" advTm="57034"/>
    </mc:Choice>
    <mc:Fallback>
      <p:transition spd="slow" advTm="5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11" grpId="0" animBg="1"/>
      <p:bldP spid="11"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DC053-C0D9-45AE-AE55-46C490BA4E55}"/>
              </a:ext>
            </a:extLst>
          </p:cNvPr>
          <p:cNvSpPr>
            <a:spLocks noGrp="1"/>
          </p:cNvSpPr>
          <p:nvPr>
            <p:ph type="title"/>
          </p:nvPr>
        </p:nvSpPr>
        <p:spPr/>
        <p:txBody>
          <a:bodyPr/>
          <a:lstStyle/>
          <a:p>
            <a:r>
              <a:rPr lang="en-US" dirty="0"/>
              <a:t>Assertions or throwing exceptions?</a:t>
            </a:r>
          </a:p>
        </p:txBody>
      </p:sp>
      <p:sp>
        <p:nvSpPr>
          <p:cNvPr id="3" name="Content Placeholder 2">
            <a:extLst>
              <a:ext uri="{FF2B5EF4-FFF2-40B4-BE49-F238E27FC236}">
                <a16:creationId xmlns:a16="http://schemas.microsoft.com/office/drawing/2014/main" id="{F0A7E716-C825-4FDA-80FE-B72FBF246253}"/>
              </a:ext>
            </a:extLst>
          </p:cNvPr>
          <p:cNvSpPr>
            <a:spLocks noGrp="1"/>
          </p:cNvSpPr>
          <p:nvPr>
            <p:ph idx="1"/>
          </p:nvPr>
        </p:nvSpPr>
        <p:spPr/>
        <p:txBody>
          <a:bodyPr/>
          <a:lstStyle/>
          <a:p>
            <a:r>
              <a:rPr lang="en-US" dirty="0"/>
              <a:t>In this course, we will continue to use both assertions and throws</a:t>
            </a:r>
          </a:p>
          <a:p>
            <a:pPr lvl="1"/>
            <a:r>
              <a:rPr lang="en-US" dirty="0"/>
              <a:t>Assertions will be used to check that the code is correct:</a:t>
            </a:r>
          </a:p>
          <a:p>
            <a:pPr lvl="2"/>
            <a:r>
              <a:rPr lang="en-US" dirty="0"/>
              <a:t>For example, the conditions we expect to be true are actually true</a:t>
            </a:r>
          </a:p>
          <a:p>
            <a:pPr lvl="1"/>
            <a:r>
              <a:rPr lang="en-US" dirty="0"/>
              <a:t>Exceptions will be thrown if there are potential errors during the execution of the code that must be dealt with</a:t>
            </a:r>
          </a:p>
          <a:p>
            <a:pPr lvl="2"/>
            <a:r>
              <a:rPr lang="en-US" dirty="0"/>
              <a:t>For example, invalid arguments, or a result that is invalid</a:t>
            </a:r>
          </a:p>
          <a:p>
            <a:pPr lvl="2"/>
            <a:endParaRPr lang="en-US" dirty="0"/>
          </a:p>
          <a:p>
            <a:r>
              <a:rPr lang="en-US" dirty="0"/>
              <a:t>Failure to deal with exceptions have led to numerous problems</a:t>
            </a:r>
          </a:p>
          <a:p>
            <a:pPr lvl="1"/>
            <a:r>
              <a:rPr lang="en-US" dirty="0"/>
              <a:t>The first Arian 5 rocket launch resulted in the destruction of the rocket a minute after launch due to an uncaught exception</a:t>
            </a:r>
          </a:p>
          <a:p>
            <a:pPr lvl="1"/>
            <a:r>
              <a:rPr lang="en-US" dirty="0"/>
              <a:t>The Clementine satellite simply allowed division-by-zero errors to cause the system to reboot</a:t>
            </a:r>
          </a:p>
        </p:txBody>
      </p:sp>
      <p:pic>
        <p:nvPicPr>
          <p:cNvPr id="10" name="Audio 9">
            <a:hlinkClick r:id="" action="ppaction://media"/>
            <a:extLst>
              <a:ext uri="{FF2B5EF4-FFF2-40B4-BE49-F238E27FC236}">
                <a16:creationId xmlns:a16="http://schemas.microsoft.com/office/drawing/2014/main" id="{ED256CA4-549F-4EF5-9518-28F6DF57CA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96285933"/>
      </p:ext>
    </p:extLst>
  </p:cSld>
  <p:clrMapOvr>
    <a:masterClrMapping/>
  </p:clrMapOvr>
  <mc:AlternateContent xmlns:mc="http://schemas.openxmlformats.org/markup-compatibility/2006">
    <mc:Choice xmlns:p14="http://schemas.microsoft.com/office/powerpoint/2010/main" Requires="p14">
      <p:transition spd="slow" p14:dur="2000" advTm="118872"/>
    </mc:Choice>
    <mc:Fallback>
      <p:transition spd="slow" advTm="11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Why not use exceptions everywhere?</a:t>
            </a:r>
          </a:p>
        </p:txBody>
      </p:sp>
      <p:sp>
        <p:nvSpPr>
          <p:cNvPr id="3" name="Content Placeholder 2"/>
          <p:cNvSpPr>
            <a:spLocks noGrp="1"/>
          </p:cNvSpPr>
          <p:nvPr>
            <p:ph idx="1"/>
          </p:nvPr>
        </p:nvSpPr>
        <p:spPr/>
        <p:txBody>
          <a:bodyPr/>
          <a:lstStyle/>
          <a:p>
            <a:r>
              <a:rPr lang="en-CA" dirty="0"/>
              <a:t>Why not use exceptions everywhere?</a:t>
            </a:r>
          </a:p>
          <a:p>
            <a:pPr lvl="1"/>
            <a:r>
              <a:rPr lang="en-US" dirty="0"/>
              <a:t>Exceptions are expensive and require significant infrastructure</a:t>
            </a:r>
          </a:p>
          <a:p>
            <a:pPr lvl="1"/>
            <a:r>
              <a:rPr lang="en-US" dirty="0"/>
              <a:t>Suppose you have a try-catch statement:</a:t>
            </a:r>
          </a:p>
          <a:p>
            <a:pPr lvl="2"/>
            <a:r>
              <a:rPr lang="en-US" dirty="0"/>
              <a:t>You call a function in the try block</a:t>
            </a:r>
          </a:p>
          <a:p>
            <a:pPr lvl="2"/>
            <a:r>
              <a:rPr lang="en-US" dirty="0"/>
              <a:t>That function calls another function</a:t>
            </a:r>
          </a:p>
          <a:p>
            <a:pPr lvl="2"/>
            <a:r>
              <a:rPr lang="en-US" dirty="0"/>
              <a:t>That function calls another function, which calls another,</a:t>
            </a:r>
            <a:br>
              <a:rPr lang="en-US" dirty="0"/>
            </a:br>
            <a:r>
              <a:rPr lang="en-US" dirty="0"/>
              <a:t>	which calls another,</a:t>
            </a:r>
          </a:p>
          <a:p>
            <a:pPr lvl="3"/>
            <a:r>
              <a:rPr lang="en-US" dirty="0"/>
              <a:t>Which finally throws an exception you are catching</a:t>
            </a:r>
          </a:p>
          <a:p>
            <a:pPr lvl="2"/>
            <a:r>
              <a:rPr lang="en-US" dirty="0"/>
              <a:t>Each called function has parameters and local variables</a:t>
            </a:r>
            <a:br>
              <a:rPr lang="en-US" dirty="0"/>
            </a:br>
            <a:r>
              <a:rPr lang="en-US" dirty="0"/>
              <a:t>	on the call stack, and all this must be undone without</a:t>
            </a:r>
            <a:br>
              <a:rPr lang="en-US" dirty="0"/>
            </a:br>
            <a:r>
              <a:rPr lang="en-US" dirty="0"/>
              <a:t>	executing any more statements in those functions</a:t>
            </a:r>
          </a:p>
          <a:p>
            <a:pPr lvl="3"/>
            <a:r>
              <a:rPr lang="en-US" dirty="0"/>
              <a:t>We must jump all the way back to the appropriate catch block…</a:t>
            </a:r>
          </a:p>
          <a:p>
            <a:r>
              <a:rPr lang="en-US" dirty="0"/>
              <a:t>That is a lot of overhead…</a:t>
            </a:r>
          </a:p>
          <a:p>
            <a:pPr lvl="1"/>
            <a:r>
              <a:rPr lang="en-US" dirty="0"/>
              <a:t>Fine for programs running on general purpose desktop, laptop, etc.</a:t>
            </a:r>
          </a:p>
          <a:p>
            <a:pPr lvl="1"/>
            <a:r>
              <a:rPr lang="en-US" dirty="0"/>
              <a:t>Not so great for embedded or real-time systems</a:t>
            </a:r>
            <a:br>
              <a:rPr lang="en-US" dirty="0"/>
            </a:br>
            <a:endParaRPr lang="en-US" dirty="0"/>
          </a:p>
          <a:p>
            <a:pPr lvl="1"/>
            <a:endParaRPr lang="en-CA" dirty="0"/>
          </a:p>
          <a:p>
            <a:pPr lvl="1"/>
            <a:endParaRPr lang="en-CA" dirty="0"/>
          </a:p>
          <a:p>
            <a:pPr lvl="1"/>
            <a:endParaRPr lang="en-CA" dirty="0"/>
          </a:p>
        </p:txBody>
      </p:sp>
      <p:pic>
        <p:nvPicPr>
          <p:cNvPr id="4" name="Audio 3">
            <a:hlinkClick r:id="" action="ppaction://media"/>
            <a:extLst>
              <a:ext uri="{FF2B5EF4-FFF2-40B4-BE49-F238E27FC236}">
                <a16:creationId xmlns:a16="http://schemas.microsoft.com/office/drawing/2014/main" id="{34A5EFA6-9259-4154-AB20-0732D4931B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6845136"/>
      </p:ext>
    </p:extLst>
  </p:cSld>
  <p:clrMapOvr>
    <a:masterClrMapping/>
  </p:clrMapOvr>
  <mc:AlternateContent xmlns:mc="http://schemas.openxmlformats.org/markup-compatibility/2006">
    <mc:Choice xmlns:p14="http://schemas.microsoft.com/office/powerpoint/2010/main" Requires="p14">
      <p:transition spd="slow" p14:dur="2000" advTm="95816"/>
    </mc:Choice>
    <mc:Fallback>
      <p:transition spd="slow" advTm="9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 application of a try-catch statement</a:t>
            </a:r>
          </a:p>
        </p:txBody>
      </p:sp>
      <p:sp>
        <p:nvSpPr>
          <p:cNvPr id="3" name="Content Placeholder 2"/>
          <p:cNvSpPr>
            <a:spLocks noGrp="1"/>
          </p:cNvSpPr>
          <p:nvPr>
            <p:ph idx="1"/>
          </p:nvPr>
        </p:nvSpPr>
        <p:spPr/>
        <p:txBody>
          <a:bodyPr/>
          <a:lstStyle/>
          <a:p>
            <a:r>
              <a:rPr lang="en-CA" dirty="0"/>
              <a:t>An example of using try-catch statement:</a:t>
            </a:r>
          </a:p>
          <a:p>
            <a:pPr lvl="1"/>
            <a:r>
              <a:rPr lang="en-US" dirty="0"/>
              <a:t>You set up a network connection</a:t>
            </a:r>
          </a:p>
          <a:p>
            <a:pPr lvl="1"/>
            <a:r>
              <a:rPr lang="en-US" dirty="0"/>
              <a:t>You then execute code that expects that network connection to be up</a:t>
            </a:r>
          </a:p>
          <a:p>
            <a:pPr lvl="2"/>
            <a:r>
              <a:rPr lang="en-US" dirty="0"/>
              <a:t>There may be a significant amount of code that is being executed</a:t>
            </a:r>
          </a:p>
          <a:p>
            <a:pPr lvl="1"/>
            <a:r>
              <a:rPr lang="en-US" dirty="0"/>
              <a:t>You don’t want every single function called to deal with network failures…</a:t>
            </a:r>
          </a:p>
          <a:p>
            <a:pPr lvl="1"/>
            <a:r>
              <a:rPr lang="en-US" dirty="0"/>
              <a:t>Instead, if ever the network connection fails,</a:t>
            </a:r>
            <a:br>
              <a:rPr lang="en-US" dirty="0"/>
            </a:br>
            <a:r>
              <a:rPr lang="en-US" dirty="0"/>
              <a:t>the first function to detect this failure can throw an appropriate exception back to the top level where the corresponding catch block can either:</a:t>
            </a:r>
          </a:p>
          <a:p>
            <a:pPr lvl="2"/>
            <a:r>
              <a:rPr lang="en-US" dirty="0"/>
              <a:t>Try to re-establish the network connection</a:t>
            </a:r>
            <a:r>
              <a:rPr lang="en-CA" dirty="0"/>
              <a:t>, or</a:t>
            </a:r>
          </a:p>
          <a:p>
            <a:pPr lvl="2"/>
            <a:r>
              <a:rPr lang="en-CA" dirty="0"/>
              <a:t>Signal that the network connection failed</a:t>
            </a:r>
          </a:p>
          <a:p>
            <a:pPr lvl="1"/>
            <a:r>
              <a:rPr lang="en-CA" dirty="0"/>
              <a:t>If the network connection fails to be re-established,</a:t>
            </a:r>
            <a:br>
              <a:rPr lang="en-CA" dirty="0"/>
            </a:br>
            <a:r>
              <a:rPr lang="en-CA" dirty="0"/>
              <a:t>	a user may be prompted what to do next, or</a:t>
            </a:r>
            <a:br>
              <a:rPr lang="en-CA" dirty="0"/>
            </a:br>
            <a:r>
              <a:rPr lang="en-CA" dirty="0"/>
              <a:t>	the failure may simply be entered into an error log</a:t>
            </a:r>
            <a:endParaRPr lang="en-US" dirty="0"/>
          </a:p>
        </p:txBody>
      </p:sp>
      <p:pic>
        <p:nvPicPr>
          <p:cNvPr id="8" name="Audio 7">
            <a:hlinkClick r:id="" action="ppaction://media"/>
            <a:extLst>
              <a:ext uri="{FF2B5EF4-FFF2-40B4-BE49-F238E27FC236}">
                <a16:creationId xmlns:a16="http://schemas.microsoft.com/office/drawing/2014/main" id="{7E1CF474-1081-414B-BAD7-D946CC53072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48804491"/>
      </p:ext>
    </p:extLst>
  </p:cSld>
  <p:clrMapOvr>
    <a:masterClrMapping/>
  </p:clrMapOvr>
  <mc:AlternateContent xmlns:mc="http://schemas.openxmlformats.org/markup-compatibility/2006">
    <mc:Choice xmlns:p14="http://schemas.microsoft.com/office/powerpoint/2010/main" Requires="p14">
      <p:transition spd="slow" p14:dur="2000" advTm="162189"/>
    </mc:Choice>
    <mc:Fallback>
      <p:transition spd="slow" advTm="16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Review assertions</a:t>
            </a:r>
          </a:p>
          <a:p>
            <a:pPr lvl="1"/>
            <a:r>
              <a:rPr lang="en-CA" dirty="0"/>
              <a:t>Be introduced to exception classes</a:t>
            </a:r>
          </a:p>
          <a:p>
            <a:pPr lvl="1"/>
            <a:r>
              <a:rPr lang="en-US" dirty="0"/>
              <a:t>See that exceptions can be thrown,</a:t>
            </a:r>
            <a:br>
              <a:rPr lang="en-US" dirty="0"/>
            </a:br>
            <a:r>
              <a:rPr lang="en-US" dirty="0"/>
              <a:t>		and may terminate the execution of the program</a:t>
            </a:r>
          </a:p>
          <a:p>
            <a:pPr lvl="1"/>
            <a:r>
              <a:rPr lang="en-US" dirty="0"/>
              <a:t>Learn how to catch exceptions and deal with them</a:t>
            </a:r>
            <a:endParaRPr lang="en-CA" dirty="0"/>
          </a:p>
        </p:txBody>
      </p:sp>
      <p:pic>
        <p:nvPicPr>
          <p:cNvPr id="6" name="Audio 5">
            <a:hlinkClick r:id="" action="ppaction://media"/>
            <a:extLst>
              <a:ext uri="{FF2B5EF4-FFF2-40B4-BE49-F238E27FC236}">
                <a16:creationId xmlns:a16="http://schemas.microsoft.com/office/drawing/2014/main" id="{1DC2CCC0-7715-4E5F-88A5-AB12C838D4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7491"/>
    </mc:Choice>
    <mc:Fallback>
      <p:transition spd="slow" advTm="4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Have been exposed to the various exception classes</a:t>
            </a:r>
          </a:p>
          <a:p>
            <a:pPr lvl="2"/>
            <a:r>
              <a:rPr lang="en-US" dirty="0"/>
              <a:t>If an exception is thrown and not caught,</a:t>
            </a:r>
            <a:br>
              <a:rPr lang="en-US" dirty="0"/>
            </a:br>
            <a:r>
              <a:rPr lang="en-US" dirty="0"/>
              <a:t>	the program terminates</a:t>
            </a:r>
          </a:p>
          <a:p>
            <a:pPr lvl="1"/>
            <a:r>
              <a:rPr lang="en-US" dirty="0"/>
              <a:t>Know that each exception class has a </a:t>
            </a:r>
            <a:r>
              <a:rPr lang="en-US" dirty="0">
                <a:latin typeface="Consolas" panose="020B0609020204030204" pitchFamily="49" charset="0"/>
              </a:rPr>
              <a:t>what()</a:t>
            </a:r>
            <a:r>
              <a:rPr lang="en-US" dirty="0"/>
              <a:t> member function</a:t>
            </a:r>
          </a:p>
          <a:p>
            <a:pPr lvl="1"/>
            <a:r>
              <a:rPr lang="en-US" dirty="0"/>
              <a:t>Know that thrown exceptions inside try blocks can be caught with corresponding catch blocks</a:t>
            </a:r>
          </a:p>
          <a:p>
            <a:pPr lvl="2"/>
            <a:r>
              <a:rPr lang="en-US" dirty="0"/>
              <a:t>Like cascading conditionals, you can have cascading catch blocks</a:t>
            </a:r>
          </a:p>
          <a:p>
            <a:pPr lvl="2"/>
            <a:r>
              <a:rPr lang="en-US" dirty="0"/>
              <a:t>The </a:t>
            </a:r>
            <a:r>
              <a:rPr lang="en-US" dirty="0">
                <a:latin typeface="Consolas" panose="020B0609020204030204" pitchFamily="49" charset="0"/>
              </a:rPr>
              <a:t>catch( ... )</a:t>
            </a:r>
            <a:r>
              <a:rPr lang="en-US" dirty="0"/>
              <a:t> is similar to an </a:t>
            </a:r>
            <a:r>
              <a:rPr lang="en-US" dirty="0">
                <a:latin typeface="Consolas" panose="020B0609020204030204" pitchFamily="49" charset="0"/>
              </a:rPr>
              <a:t>if ( true )</a:t>
            </a:r>
            <a:r>
              <a:rPr lang="en-US" dirty="0"/>
              <a:t> condition</a:t>
            </a:r>
          </a:p>
          <a:p>
            <a:pPr lvl="1"/>
            <a:r>
              <a:rPr lang="en-US" dirty="0"/>
              <a:t>Know that once the first matching catch block is finished executing,</a:t>
            </a:r>
          </a:p>
          <a:p>
            <a:pPr marL="457200" lvl="1" indent="0">
              <a:buNone/>
            </a:pPr>
            <a:r>
              <a:rPr lang="en-US" dirty="0"/>
              <a:t>		the program keeps on executing as per normal</a:t>
            </a:r>
          </a:p>
          <a:p>
            <a:pPr lvl="2"/>
            <a:r>
              <a:rPr lang="en-US" dirty="0"/>
              <a:t>No evidence remains that something has occurred</a:t>
            </a:r>
          </a:p>
          <a:p>
            <a:pPr lvl="1"/>
            <a:endParaRPr lang="en-CA" dirty="0"/>
          </a:p>
          <a:p>
            <a:pPr lvl="1"/>
            <a:endParaRPr lang="en-CA" dirty="0"/>
          </a:p>
          <a:p>
            <a:pPr lvl="1"/>
            <a:endParaRPr lang="en-CA" dirty="0"/>
          </a:p>
        </p:txBody>
      </p:sp>
      <p:pic>
        <p:nvPicPr>
          <p:cNvPr id="4" name="Audio 3">
            <a:hlinkClick r:id="" action="ppaction://media"/>
            <a:extLst>
              <a:ext uri="{FF2B5EF4-FFF2-40B4-BE49-F238E27FC236}">
                <a16:creationId xmlns:a16="http://schemas.microsoft.com/office/drawing/2014/main" id="{BE4CFE46-E7D4-4852-AE77-31DF652C2B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79816"/>
    </mc:Choice>
    <mc:Fallback>
      <p:transition spd="slow" advTm="7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r>
              <a:rPr lang="en-CA" sz="1800" dirty="0"/>
              <a:t>[2]	https://en.wikipedia.org/wiki/Exception_handling</a:t>
            </a:r>
          </a:p>
          <a:p>
            <a:pPr marL="0" indent="0">
              <a:buNone/>
            </a:pPr>
            <a:r>
              <a:rPr lang="en-CA" sz="1800" dirty="0"/>
              <a:t>[3]	https://www.cplusplus.com/reference/stdexcept/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Assertions</a:t>
            </a:r>
          </a:p>
        </p:txBody>
      </p:sp>
      <p:sp>
        <p:nvSpPr>
          <p:cNvPr id="3" name="Content Placeholder 2"/>
          <p:cNvSpPr>
            <a:spLocks noGrp="1"/>
          </p:cNvSpPr>
          <p:nvPr>
            <p:ph idx="1"/>
          </p:nvPr>
        </p:nvSpPr>
        <p:spPr/>
        <p:txBody>
          <a:bodyPr/>
          <a:lstStyle/>
          <a:p>
            <a:r>
              <a:rPr lang="en-US" dirty="0"/>
              <a:t>To this point, we have discussed assertions</a:t>
            </a:r>
          </a:p>
          <a:p>
            <a:pPr lvl="1"/>
            <a:r>
              <a:rPr lang="en-US" dirty="0"/>
              <a:t>Assertions are powerful and useful because:</a:t>
            </a:r>
          </a:p>
          <a:p>
            <a:pPr lvl="2"/>
            <a:r>
              <a:rPr lang="en-US" dirty="0"/>
              <a:t>They terminate the program immediately indicating the problem</a:t>
            </a:r>
          </a:p>
          <a:p>
            <a:pPr lvl="2"/>
            <a:r>
              <a:rPr lang="en-US" dirty="0"/>
              <a:t>They can all be turned </a:t>
            </a:r>
            <a:r>
              <a:rPr lang="en-US" i="1" dirty="0"/>
              <a:t>off</a:t>
            </a:r>
            <a:r>
              <a:rPr lang="en-US" dirty="0"/>
              <a:t>,</a:t>
            </a:r>
            <a:br>
              <a:rPr lang="en-US" dirty="0"/>
            </a:br>
            <a:r>
              <a:rPr lang="en-US" dirty="0"/>
              <a:t>meaning you can turn all assertions on during code development,</a:t>
            </a:r>
            <a:br>
              <a:rPr lang="en-US" dirty="0"/>
            </a:br>
            <a:r>
              <a:rPr lang="en-US" dirty="0"/>
              <a:t>	but turn them off when you build your releases</a:t>
            </a:r>
          </a:p>
          <a:p>
            <a:pPr lvl="1"/>
            <a:r>
              <a:rPr lang="en-US" dirty="0"/>
              <a:t>Turning assertions off is as simple as including:</a:t>
            </a:r>
          </a:p>
          <a:p>
            <a:pPr marL="457200" lvl="1" indent="0">
              <a:buNone/>
            </a:pPr>
            <a:r>
              <a:rPr lang="en-US" dirty="0"/>
              <a:t>	</a:t>
            </a:r>
            <a:r>
              <a:rPr lang="en-US" dirty="0">
                <a:latin typeface="Consolas" panose="020B0609020204030204" pitchFamily="49" charset="0"/>
              </a:rPr>
              <a:t>#define NDEBUG </a:t>
            </a:r>
          </a:p>
          <a:p>
            <a:pPr lvl="2"/>
            <a:r>
              <a:rPr lang="en-US" dirty="0"/>
              <a:t>Not even the condition is performed,</a:t>
            </a:r>
            <a:br>
              <a:rPr lang="en-US" dirty="0"/>
            </a:br>
            <a:r>
              <a:rPr lang="en-US" dirty="0"/>
              <a:t>	turning off assertions,</a:t>
            </a:r>
            <a:br>
              <a:rPr lang="en-US" dirty="0"/>
            </a:br>
            <a:r>
              <a:rPr lang="en-US" dirty="0"/>
              <a:t>	it is equivalent to erasing all assertions before compilation</a:t>
            </a:r>
            <a:endParaRPr lang="en-US" dirty="0">
              <a:latin typeface="Consolas" panose="020B0609020204030204" pitchFamily="49" charset="0"/>
            </a:endParaRPr>
          </a:p>
          <a:p>
            <a:pPr lvl="2"/>
            <a:endParaRPr lang="en-US" dirty="0"/>
          </a:p>
          <a:p>
            <a:pPr lvl="1"/>
            <a:endParaRPr lang="en-US" dirty="0"/>
          </a:p>
        </p:txBody>
      </p:sp>
      <p:pic>
        <p:nvPicPr>
          <p:cNvPr id="5" name="Audio 4">
            <a:hlinkClick r:id="" action="ppaction://media"/>
            <a:extLst>
              <a:ext uri="{FF2B5EF4-FFF2-40B4-BE49-F238E27FC236}">
                <a16:creationId xmlns:a16="http://schemas.microsoft.com/office/drawing/2014/main" id="{5E2BF8B0-F36A-4EE2-AB65-6528E8D4FF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85887"/>
    </mc:Choice>
    <mc:Fallback>
      <p:transition spd="slow" advTm="8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Assertions</a:t>
            </a:r>
          </a:p>
        </p:txBody>
      </p:sp>
      <p:sp>
        <p:nvSpPr>
          <p:cNvPr id="3" name="Content Placeholder 2"/>
          <p:cNvSpPr>
            <a:spLocks noGrp="1"/>
          </p:cNvSpPr>
          <p:nvPr>
            <p:ph idx="1"/>
          </p:nvPr>
        </p:nvSpPr>
        <p:spPr/>
        <p:txBody>
          <a:bodyPr/>
          <a:lstStyle/>
          <a:p>
            <a:r>
              <a:rPr lang="en-US" dirty="0"/>
              <a:t>The issue with assertions, however, is in released code,</a:t>
            </a:r>
          </a:p>
          <a:p>
            <a:pPr marL="0" indent="0">
              <a:buNone/>
            </a:pPr>
            <a:r>
              <a:rPr lang="en-US" dirty="0"/>
              <a:t>	they would automatically terminate the user’s program</a:t>
            </a:r>
          </a:p>
          <a:p>
            <a:pPr lvl="1"/>
            <a:r>
              <a:rPr lang="en-US" dirty="0"/>
              <a:t>This does not make for happy clients or users…</a:t>
            </a:r>
          </a:p>
          <a:p>
            <a:pPr lvl="1"/>
            <a:endParaRPr lang="en-US" dirty="0"/>
          </a:p>
          <a:p>
            <a:pPr marL="0" indent="0">
              <a:buNone/>
            </a:pPr>
            <a:r>
              <a:rPr lang="en-US" dirty="0"/>
              <a:t>“Nurse, turn on the artificial lung.”</a:t>
            </a:r>
          </a:p>
          <a:p>
            <a:pPr marL="0" indent="0">
              <a:buNone/>
            </a:pPr>
            <a:r>
              <a:rPr lang="en-US" dirty="0"/>
              <a:t>		“Yes, doctor.”</a:t>
            </a:r>
          </a:p>
          <a:p>
            <a:pPr marL="0" indent="0">
              <a:buNone/>
            </a:pPr>
            <a:endParaRPr lang="en-US" dirty="0"/>
          </a:p>
          <a:p>
            <a:pPr marL="0" indent="0">
              <a:buNone/>
            </a:pPr>
            <a:r>
              <a:rPr lang="en-US" dirty="0"/>
              <a:t>“Nurse, turn the artificial lung back on!”</a:t>
            </a:r>
          </a:p>
          <a:p>
            <a:pPr marL="0" indent="0">
              <a:buNone/>
            </a:pPr>
            <a:r>
              <a:rPr lang="en-US" dirty="0"/>
              <a:t>		“Doctor, it says something about “disk full”.” </a:t>
            </a:r>
          </a:p>
          <a:p>
            <a:pPr marL="0" indent="0">
              <a:buNone/>
            </a:pPr>
            <a:r>
              <a:rPr lang="en-US" sz="1600" dirty="0">
                <a:solidFill>
                  <a:prstClr val="black"/>
                </a:solidFill>
                <a:latin typeface="Lucida Console" panose="020B0609040504020204" pitchFamily="49" charset="0"/>
              </a:rPr>
              <a:t>assertion "</a:t>
            </a:r>
            <a:r>
              <a:rPr lang="en-US" sz="1600" dirty="0" err="1">
                <a:solidFill>
                  <a:prstClr val="black"/>
                </a:solidFill>
                <a:latin typeface="Lucida Console" panose="020B0609040504020204" pitchFamily="49" charset="0"/>
              </a:rPr>
              <a:t>disk_full</a:t>
            </a:r>
            <a:r>
              <a:rPr lang="en-US" sz="1600" dirty="0">
                <a:solidFill>
                  <a:prstClr val="black"/>
                </a:solidFill>
                <a:latin typeface="Lucida Console" panose="020B0609040504020204" pitchFamily="49" charset="0"/>
              </a:rPr>
              <a:t> == false" failed: file "record_data.cpp", line 666, </a:t>
            </a:r>
            <a:r>
              <a:rPr lang="en-US" sz="1600" dirty="0" err="1">
                <a:solidFill>
                  <a:prstClr val="black"/>
                </a:solidFill>
                <a:latin typeface="Lucida Console" panose="020B0609040504020204" pitchFamily="49" charset="0"/>
              </a:rPr>
              <a:t>fuction</a:t>
            </a:r>
            <a:r>
              <a:rPr lang="en-US" sz="1600" dirty="0">
                <a:solidFill>
                  <a:prstClr val="black"/>
                </a:solidFill>
                <a:latin typeface="Lucida Console" panose="020B0609040504020204" pitchFamily="49" charset="0"/>
              </a:rPr>
              <a:t>: int </a:t>
            </a:r>
            <a:r>
              <a:rPr lang="en-US" sz="1600" dirty="0" err="1">
                <a:solidFill>
                  <a:prstClr val="black"/>
                </a:solidFill>
                <a:latin typeface="Lucida Console" panose="020B0609040504020204" pitchFamily="49" charset="0"/>
              </a:rPr>
              <a:t>write_data</a:t>
            </a:r>
            <a:r>
              <a:rPr lang="en-US" sz="1600" dirty="0">
                <a:solidFill>
                  <a:prstClr val="black"/>
                </a:solidFill>
                <a:latin typeface="Lucida Console" panose="020B0609040504020204" pitchFamily="49" charset="0"/>
              </a:rPr>
              <a:t>()</a:t>
            </a:r>
          </a:p>
          <a:p>
            <a:pPr marL="0" indent="0">
              <a:buNone/>
            </a:pPr>
            <a:r>
              <a:rPr lang="en-US" sz="1600" dirty="0">
                <a:solidFill>
                  <a:prstClr val="black"/>
                </a:solidFill>
                <a:latin typeface="Lucida Console" panose="020B0609040504020204" pitchFamily="49" charset="0"/>
              </a:rPr>
              <a:t>Aborted (core dumped)</a:t>
            </a:r>
          </a:p>
          <a:p>
            <a:pPr marL="0" indent="0">
              <a:buNone/>
            </a:pPr>
            <a:endParaRPr lang="en-US" sz="2400" dirty="0"/>
          </a:p>
        </p:txBody>
      </p:sp>
      <p:pic>
        <p:nvPicPr>
          <p:cNvPr id="5" name="Microsoft Windows XP Shutdown Sound">
            <a:hlinkClick r:id="" action="ppaction://media"/>
            <a:extLst>
              <a:ext uri="{FF2B5EF4-FFF2-40B4-BE49-F238E27FC236}">
                <a16:creationId xmlns:a16="http://schemas.microsoft.com/office/drawing/2014/main" id="{F641F2CD-365F-44AC-874F-46C2B41ABD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540552" y="3068960"/>
            <a:ext cx="609600" cy="609600"/>
          </a:xfrm>
          <a:prstGeom prst="rect">
            <a:avLst/>
          </a:prstGeom>
        </p:spPr>
      </p:pic>
      <p:pic>
        <p:nvPicPr>
          <p:cNvPr id="10" name="Audio 9">
            <a:hlinkClick r:id="" action="ppaction://media"/>
            <a:extLst>
              <a:ext uri="{FF2B5EF4-FFF2-40B4-BE49-F238E27FC236}">
                <a16:creationId xmlns:a16="http://schemas.microsoft.com/office/drawing/2014/main" id="{4C4A6292-363B-47B7-BAE2-E628444208FA}"/>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2214290"/>
      </p:ext>
    </p:extLst>
  </p:cSld>
  <p:clrMapOvr>
    <a:masterClrMapping/>
  </p:clrMapOvr>
  <mc:AlternateContent xmlns:mc="http://schemas.openxmlformats.org/markup-compatibility/2006">
    <mc:Choice xmlns:p14="http://schemas.microsoft.com/office/powerpoint/2010/main" Requires="p14">
      <p:transition spd="slow" p14:dur="2000" advTm="37780"/>
    </mc:Choice>
    <mc:Fallback>
      <p:transition spd="slow" advTm="3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xit" presetSubtype="0" fill="hold" nodeType="withEffect">
                                  <p:stCondLst>
                                    <p:cond delay="0"/>
                                  </p:stCondLst>
                                  <p:childTnLst>
                                    <p:animEffect transition="out" filter="fade">
                                      <p:cBhvr>
                                        <p:cTn id="22" dur="500"/>
                                        <p:tgtEl>
                                          <p:spTgt spid="3">
                                            <p:txEl>
                                              <p:pRg st="4" end="4"/>
                                            </p:txEl>
                                          </p:spTgt>
                                        </p:tgtEl>
                                      </p:cBhvr>
                                    </p:animEffect>
                                    <p:set>
                                      <p:cBhvr>
                                        <p:cTn id="23"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xEl>
                                              <p:pRg st="5" end="5"/>
                                            </p:txEl>
                                          </p:spTgt>
                                        </p:tgtEl>
                                      </p:cBhvr>
                                    </p:animEffect>
                                    <p:set>
                                      <p:cBhvr>
                                        <p:cTn id="28"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474"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7" end="7"/>
                                            </p:txEl>
                                          </p:spTgt>
                                        </p:tgtEl>
                                      </p:cBhvr>
                                    </p:animEffect>
                                    <p:set>
                                      <p:cBhvr>
                                        <p:cTn id="42" dur="1" fill="hold">
                                          <p:stCondLst>
                                            <p:cond delay="499"/>
                                          </p:stCondLst>
                                        </p:cTn>
                                        <p:tgtEl>
                                          <p:spTgt spid="3">
                                            <p:txEl>
                                              <p:pRg st="7" end="7"/>
                                            </p:txEl>
                                          </p:spTgt>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
                                            <p:txEl>
                                              <p:pRg st="8" end="8"/>
                                            </p:txEl>
                                          </p:spTgt>
                                        </p:tgtEl>
                                      </p:cBhvr>
                                    </p:animEffect>
                                    <p:set>
                                      <p:cBhvr>
                                        <p:cTn id="50" dur="1" fill="hold">
                                          <p:stCondLst>
                                            <p:cond delay="499"/>
                                          </p:stCondLst>
                                        </p:cTn>
                                        <p:tgtEl>
                                          <p:spTgt spid="3">
                                            <p:txEl>
                                              <p:pRg st="8" end="8"/>
                                            </p:txEl>
                                          </p:spTgt>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5"/>
                </p:tgtEl>
              </p:cMediaNode>
            </p:audio>
            <p:audio isNarration="1">
              <p:cMediaNode vol="80000" showWhenStopped="0">
                <p:cTn id="56"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24290" objId="5"/>
        <p14:stopEvt time="27891"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Assertions</a:t>
            </a:r>
          </a:p>
        </p:txBody>
      </p:sp>
      <p:sp>
        <p:nvSpPr>
          <p:cNvPr id="3" name="Content Placeholder 2"/>
          <p:cNvSpPr>
            <a:spLocks noGrp="1"/>
          </p:cNvSpPr>
          <p:nvPr>
            <p:ph idx="1"/>
          </p:nvPr>
        </p:nvSpPr>
        <p:spPr>
          <a:xfrm>
            <a:off x="457200" y="1600200"/>
            <a:ext cx="8686800" cy="4525963"/>
          </a:xfrm>
        </p:spPr>
        <p:txBody>
          <a:bodyPr/>
          <a:lstStyle/>
          <a:p>
            <a:r>
              <a:rPr lang="en-US" dirty="0"/>
              <a:t>We need an approach to assertions that can more safely be used</a:t>
            </a:r>
            <a:br>
              <a:rPr lang="en-US" dirty="0"/>
            </a:br>
            <a:r>
              <a:rPr lang="en-US" dirty="0"/>
              <a:t>in deployed code</a:t>
            </a:r>
          </a:p>
          <a:p>
            <a:pPr lvl="1"/>
            <a:r>
              <a:rPr lang="en-US" dirty="0"/>
              <a:t>First, we will present how we can signal that there is a problem</a:t>
            </a:r>
          </a:p>
          <a:p>
            <a:pPr lvl="2"/>
            <a:r>
              <a:rPr lang="en-US" dirty="0"/>
              <a:t>We will </a:t>
            </a:r>
            <a:r>
              <a:rPr lang="en-US" i="1" dirty="0"/>
              <a:t>throw an exception</a:t>
            </a:r>
            <a:endParaRPr lang="en-US" dirty="0"/>
          </a:p>
          <a:p>
            <a:pPr lvl="1"/>
            <a:r>
              <a:rPr lang="en-US" dirty="0"/>
              <a:t>Next, we will see how we can correctly deal with problems</a:t>
            </a:r>
          </a:p>
          <a:p>
            <a:pPr lvl="2"/>
            <a:r>
              <a:rPr lang="en-US" dirty="0"/>
              <a:t>We will also </a:t>
            </a:r>
            <a:r>
              <a:rPr lang="en-US" i="1" dirty="0"/>
              <a:t>catch exceptions</a:t>
            </a:r>
            <a:endParaRPr lang="en-US" dirty="0"/>
          </a:p>
        </p:txBody>
      </p:sp>
      <p:pic>
        <p:nvPicPr>
          <p:cNvPr id="11" name="Picture 10" descr="A picture containing grass, person, outdoor, baseball&#10;&#10;Description automatically generated">
            <a:extLst>
              <a:ext uri="{FF2B5EF4-FFF2-40B4-BE49-F238E27FC236}">
                <a16:creationId xmlns:a16="http://schemas.microsoft.com/office/drawing/2014/main" id="{388C4A81-8ABF-41FF-A45C-4AA07BE6349E}"/>
              </a:ext>
            </a:extLst>
          </p:cNvPr>
          <p:cNvPicPr>
            <a:picLocks noChangeAspect="1"/>
          </p:cNvPicPr>
          <p:nvPr/>
        </p:nvPicPr>
        <p:blipFill>
          <a:blip r:embed="rId5"/>
          <a:stretch>
            <a:fillRect/>
          </a:stretch>
        </p:blipFill>
        <p:spPr>
          <a:xfrm>
            <a:off x="215900" y="4123246"/>
            <a:ext cx="4428108" cy="2214054"/>
          </a:xfrm>
          <a:prstGeom prst="rect">
            <a:avLst/>
          </a:prstGeom>
        </p:spPr>
      </p:pic>
      <p:sp>
        <p:nvSpPr>
          <p:cNvPr id="13" name="TextBox 12">
            <a:extLst>
              <a:ext uri="{FF2B5EF4-FFF2-40B4-BE49-F238E27FC236}">
                <a16:creationId xmlns:a16="http://schemas.microsoft.com/office/drawing/2014/main" id="{21DA0AEF-5305-42D5-884E-3718436AE774}"/>
              </a:ext>
            </a:extLst>
          </p:cNvPr>
          <p:cNvSpPr txBox="1"/>
          <p:nvPr/>
        </p:nvSpPr>
        <p:spPr>
          <a:xfrm>
            <a:off x="1666272" y="6398696"/>
            <a:ext cx="2830980" cy="369332"/>
          </a:xfrm>
          <a:prstGeom prst="rect">
            <a:avLst/>
          </a:prstGeom>
          <a:noFill/>
        </p:spPr>
        <p:txBody>
          <a:bodyPr wrap="square">
            <a:spAutoFit/>
          </a:bodyPr>
          <a:lstStyle/>
          <a:p>
            <a:r>
              <a:rPr lang="en-US" dirty="0">
                <a:solidFill>
                  <a:schemeClr val="tx1">
                    <a:lumMod val="50000"/>
                    <a:lumOff val="50000"/>
                  </a:schemeClr>
                </a:solidFill>
                <a:latin typeface="Georgia" panose="02040502050405020303" pitchFamily="18" charset="0"/>
              </a:rPr>
              <a:t>The New Indian Express</a:t>
            </a:r>
          </a:p>
        </p:txBody>
      </p:sp>
      <p:pic>
        <p:nvPicPr>
          <p:cNvPr id="15" name="Picture 14" descr="A person jumping into the air to catch a ball&#10;&#10;Description automatically generated">
            <a:extLst>
              <a:ext uri="{FF2B5EF4-FFF2-40B4-BE49-F238E27FC236}">
                <a16:creationId xmlns:a16="http://schemas.microsoft.com/office/drawing/2014/main" id="{377DA431-482C-4F26-B440-73D12106B9C9}"/>
              </a:ext>
            </a:extLst>
          </p:cNvPr>
          <p:cNvPicPr>
            <a:picLocks noChangeAspect="1"/>
          </p:cNvPicPr>
          <p:nvPr/>
        </p:nvPicPr>
        <p:blipFill>
          <a:blip r:embed="rId6"/>
          <a:stretch>
            <a:fillRect/>
          </a:stretch>
        </p:blipFill>
        <p:spPr>
          <a:xfrm>
            <a:off x="4909400" y="3616706"/>
            <a:ext cx="4018700" cy="2615025"/>
          </a:xfrm>
          <a:prstGeom prst="rect">
            <a:avLst/>
          </a:prstGeom>
        </p:spPr>
      </p:pic>
      <p:sp>
        <p:nvSpPr>
          <p:cNvPr id="16" name="TextBox 15">
            <a:extLst>
              <a:ext uri="{FF2B5EF4-FFF2-40B4-BE49-F238E27FC236}">
                <a16:creationId xmlns:a16="http://schemas.microsoft.com/office/drawing/2014/main" id="{FD8D489B-8628-4531-941F-9C3F20E60EFE}"/>
              </a:ext>
            </a:extLst>
          </p:cNvPr>
          <p:cNvSpPr txBox="1"/>
          <p:nvPr/>
        </p:nvSpPr>
        <p:spPr>
          <a:xfrm>
            <a:off x="5064394" y="6297789"/>
            <a:ext cx="2830980" cy="369332"/>
          </a:xfrm>
          <a:prstGeom prst="rect">
            <a:avLst/>
          </a:prstGeom>
          <a:noFill/>
        </p:spPr>
        <p:txBody>
          <a:bodyPr wrap="square">
            <a:spAutoFit/>
          </a:bodyPr>
          <a:lstStyle/>
          <a:p>
            <a:r>
              <a:rPr lang="en-US" dirty="0">
                <a:solidFill>
                  <a:schemeClr val="tx1">
                    <a:lumMod val="50000"/>
                    <a:lumOff val="50000"/>
                  </a:schemeClr>
                </a:solidFill>
                <a:latin typeface="Georgia" panose="02040502050405020303" pitchFamily="18" charset="0"/>
              </a:rPr>
              <a:t>The Cricket Monthly</a:t>
            </a:r>
          </a:p>
        </p:txBody>
      </p:sp>
      <p:pic>
        <p:nvPicPr>
          <p:cNvPr id="4" name="Audio 3">
            <a:hlinkClick r:id="" action="ppaction://media"/>
            <a:extLst>
              <a:ext uri="{FF2B5EF4-FFF2-40B4-BE49-F238E27FC236}">
                <a16:creationId xmlns:a16="http://schemas.microsoft.com/office/drawing/2014/main" id="{61C89D98-2024-491B-891A-B0031D4901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5283372"/>
      </p:ext>
    </p:extLst>
  </p:cSld>
  <p:clrMapOvr>
    <a:masterClrMapping/>
  </p:clrMapOvr>
  <mc:AlternateContent xmlns:mc="http://schemas.openxmlformats.org/markup-compatibility/2006">
    <mc:Choice xmlns:p14="http://schemas.microsoft.com/office/powerpoint/2010/main" Requires="p14">
      <p:transition spd="slow" p14:dur="2000" advTm="38993"/>
    </mc:Choice>
    <mc:Fallback>
      <p:transition spd="slow" advTm="3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Calling member functions</a:t>
            </a:r>
          </a:p>
        </p:txBody>
      </p:sp>
      <p:sp>
        <p:nvSpPr>
          <p:cNvPr id="3" name="Content Placeholder 2"/>
          <p:cNvSpPr>
            <a:spLocks noGrp="1"/>
          </p:cNvSpPr>
          <p:nvPr>
            <p:ph idx="1"/>
          </p:nvPr>
        </p:nvSpPr>
        <p:spPr>
          <a:xfrm>
            <a:off x="457200" y="1600200"/>
            <a:ext cx="8686800" cy="4525963"/>
          </a:xfrm>
        </p:spPr>
        <p:txBody>
          <a:bodyPr/>
          <a:lstStyle/>
          <a:p>
            <a:r>
              <a:rPr lang="en-US" dirty="0"/>
              <a:t>When something unexpected happens, you can </a:t>
            </a:r>
            <a:r>
              <a:rPr lang="en-US" i="1" dirty="0"/>
              <a:t>throw</a:t>
            </a:r>
            <a:r>
              <a:rPr lang="en-US" dirty="0"/>
              <a:t> an exception</a:t>
            </a:r>
          </a:p>
          <a:p>
            <a:pPr lvl="1"/>
            <a:r>
              <a:rPr lang="en-US" dirty="0"/>
              <a:t>There are numerous classes that are exceptions all defined in the </a:t>
            </a:r>
            <a:r>
              <a:rPr lang="en-US" dirty="0" err="1">
                <a:latin typeface="Consolas" panose="020B0609020204030204" pitchFamily="49" charset="0"/>
              </a:rPr>
              <a:t>stdexcept</a:t>
            </a:r>
            <a:r>
              <a:rPr lang="en-US" dirty="0"/>
              <a:t> library:</a:t>
            </a:r>
          </a:p>
          <a:p>
            <a:pPr lvl="2"/>
            <a:endParaRPr lang="en-US" dirty="0"/>
          </a:p>
          <a:p>
            <a:pPr marL="800100" lvl="2" indent="0">
              <a:buNone/>
            </a:pPr>
            <a:r>
              <a:rPr lang="en-US" sz="2400" dirty="0"/>
              <a:t>  Logical errors		  Run-time errors</a:t>
            </a:r>
          </a:p>
          <a:p>
            <a:pPr marL="800100" lvl="2" indent="0">
              <a:buNone/>
            </a:pPr>
            <a:r>
              <a:rPr lang="en-US" sz="2000" dirty="0">
                <a:latin typeface="Consolas" panose="020B0609020204030204" pitchFamily="49" charset="0"/>
              </a:rPr>
              <a:t>std::</a:t>
            </a:r>
            <a:r>
              <a:rPr lang="en-US" sz="2000" dirty="0" err="1">
                <a:latin typeface="Consolas" panose="020B0609020204030204" pitchFamily="49" charset="0"/>
              </a:rPr>
              <a:t>logic_error</a:t>
            </a:r>
            <a:r>
              <a:rPr lang="en-US" sz="2000" dirty="0">
                <a:latin typeface="Consolas" panose="020B0609020204030204" pitchFamily="49" charset="0"/>
              </a:rPr>
              <a:t>		std::</a:t>
            </a:r>
            <a:r>
              <a:rPr lang="en-US" sz="2000" dirty="0" err="1">
                <a:latin typeface="Consolas" panose="020B0609020204030204" pitchFamily="49" charset="0"/>
              </a:rPr>
              <a:t>runtime_error</a:t>
            </a:r>
            <a:endParaRPr lang="en-US" sz="2000" dirty="0">
              <a:latin typeface="Consolas" panose="020B0609020204030204" pitchFamily="49" charset="0"/>
            </a:endParaRPr>
          </a:p>
          <a:p>
            <a:pPr marL="800100" lvl="2" indent="0">
              <a:buNone/>
            </a:pPr>
            <a:r>
              <a:rPr lang="en-US" sz="2000" dirty="0">
                <a:latin typeface="Consolas" panose="020B0609020204030204" pitchFamily="49" charset="0"/>
              </a:rPr>
              <a:t>std::</a:t>
            </a:r>
            <a:r>
              <a:rPr lang="en-US" sz="2000" dirty="0" err="1">
                <a:latin typeface="Consolas" panose="020B0609020204030204" pitchFamily="49" charset="0"/>
              </a:rPr>
              <a:t>domain_error</a:t>
            </a:r>
            <a:r>
              <a:rPr lang="en-US" sz="2000" dirty="0">
                <a:latin typeface="Consolas" panose="020B0609020204030204" pitchFamily="49" charset="0"/>
              </a:rPr>
              <a:t>		std::</a:t>
            </a:r>
            <a:r>
              <a:rPr lang="en-US" sz="2000" dirty="0" err="1">
                <a:latin typeface="Consolas" panose="020B0609020204030204" pitchFamily="49" charset="0"/>
              </a:rPr>
              <a:t>range_error</a:t>
            </a:r>
            <a:endParaRPr lang="en-US" sz="2000" dirty="0">
              <a:latin typeface="Consolas" panose="020B0609020204030204" pitchFamily="49" charset="0"/>
            </a:endParaRPr>
          </a:p>
          <a:p>
            <a:pPr marL="800100" lvl="2" indent="0">
              <a:buNone/>
            </a:pPr>
            <a:r>
              <a:rPr lang="en-US" sz="2000" dirty="0">
                <a:latin typeface="Consolas" panose="020B0609020204030204" pitchFamily="49" charset="0"/>
              </a:rPr>
              <a:t>std::</a:t>
            </a:r>
            <a:r>
              <a:rPr lang="en-US" sz="2000" dirty="0" err="1">
                <a:latin typeface="Consolas" panose="020B0609020204030204" pitchFamily="49" charset="0"/>
              </a:rPr>
              <a:t>invalid_argument</a:t>
            </a:r>
            <a:r>
              <a:rPr lang="en-US" sz="2000" dirty="0">
                <a:latin typeface="Consolas" panose="020B0609020204030204" pitchFamily="49" charset="0"/>
              </a:rPr>
              <a:t>	std::</a:t>
            </a:r>
            <a:r>
              <a:rPr lang="en-US" sz="2000" dirty="0" err="1">
                <a:latin typeface="Consolas" panose="020B0609020204030204" pitchFamily="49" charset="0"/>
              </a:rPr>
              <a:t>overflow_error</a:t>
            </a:r>
            <a:endParaRPr lang="en-US" sz="2000" dirty="0">
              <a:latin typeface="Consolas" panose="020B0609020204030204" pitchFamily="49" charset="0"/>
            </a:endParaRPr>
          </a:p>
          <a:p>
            <a:pPr marL="800100" lvl="2" indent="0">
              <a:buNone/>
            </a:pPr>
            <a:r>
              <a:rPr lang="en-US" sz="2000" dirty="0">
                <a:latin typeface="Consolas" panose="020B0609020204030204" pitchFamily="49" charset="0"/>
              </a:rPr>
              <a:t>std::</a:t>
            </a:r>
            <a:r>
              <a:rPr lang="en-US" sz="2000" dirty="0" err="1">
                <a:latin typeface="Consolas" panose="020B0609020204030204" pitchFamily="49" charset="0"/>
              </a:rPr>
              <a:t>length_error</a:t>
            </a:r>
            <a:r>
              <a:rPr lang="en-US" sz="2000" dirty="0">
                <a:latin typeface="Consolas" panose="020B0609020204030204" pitchFamily="49" charset="0"/>
              </a:rPr>
              <a:t>		std::</a:t>
            </a:r>
            <a:r>
              <a:rPr lang="en-US" sz="2000" dirty="0" err="1">
                <a:latin typeface="Consolas" panose="020B0609020204030204" pitchFamily="49" charset="0"/>
              </a:rPr>
              <a:t>underflow_error</a:t>
            </a:r>
            <a:endParaRPr lang="en-US" sz="2000" dirty="0">
              <a:latin typeface="Consolas" panose="020B0609020204030204" pitchFamily="49" charset="0"/>
            </a:endParaRPr>
          </a:p>
          <a:p>
            <a:pPr marL="800100" lvl="2" indent="0">
              <a:buNone/>
            </a:pPr>
            <a:r>
              <a:rPr lang="en-US" sz="2000" dirty="0">
                <a:latin typeface="Consolas" panose="020B0609020204030204" pitchFamily="49" charset="0"/>
              </a:rPr>
              <a:t>std::</a:t>
            </a:r>
            <a:r>
              <a:rPr lang="en-US" sz="2000" dirty="0" err="1">
                <a:latin typeface="Consolas" panose="020B0609020204030204" pitchFamily="49" charset="0"/>
              </a:rPr>
              <a:t>out_of_range</a:t>
            </a:r>
            <a:endParaRPr lang="en-US" sz="2000" dirty="0">
              <a:latin typeface="Consolas" panose="020B0609020204030204" pitchFamily="49" charset="0"/>
            </a:endParaRPr>
          </a:p>
        </p:txBody>
      </p:sp>
      <p:pic>
        <p:nvPicPr>
          <p:cNvPr id="7" name="Audio 6">
            <a:hlinkClick r:id="" action="ppaction://media"/>
            <a:extLst>
              <a:ext uri="{FF2B5EF4-FFF2-40B4-BE49-F238E27FC236}">
                <a16:creationId xmlns:a16="http://schemas.microsoft.com/office/drawing/2014/main" id="{0BB55030-795C-4449-9F7B-3166FDC91F2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671094"/>
      </p:ext>
    </p:extLst>
  </p:cSld>
  <p:clrMapOvr>
    <a:masterClrMapping/>
  </p:clrMapOvr>
  <mc:AlternateContent xmlns:mc="http://schemas.openxmlformats.org/markup-compatibility/2006">
    <mc:Choice xmlns:p14="http://schemas.microsoft.com/office/powerpoint/2010/main" Requires="p14">
      <p:transition spd="slow" p14:dur="2000" advTm="83015"/>
    </mc:Choice>
    <mc:Fallback>
      <p:transition spd="slow" advTm="83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Throwing exceptions</a:t>
            </a:r>
          </a:p>
        </p:txBody>
      </p:sp>
      <p:sp>
        <p:nvSpPr>
          <p:cNvPr id="3" name="Content Placeholder 2"/>
          <p:cNvSpPr>
            <a:spLocks noGrp="1"/>
          </p:cNvSpPr>
          <p:nvPr>
            <p:ph idx="1"/>
          </p:nvPr>
        </p:nvSpPr>
        <p:spPr>
          <a:xfrm>
            <a:off x="457200" y="1600200"/>
            <a:ext cx="8686800" cy="4525963"/>
          </a:xfrm>
        </p:spPr>
        <p:txBody>
          <a:bodyPr/>
          <a:lstStyle/>
          <a:p>
            <a:r>
              <a:rPr lang="en-US" dirty="0"/>
              <a:t>Just like we return a value,</a:t>
            </a:r>
            <a:br>
              <a:rPr lang="en-US" dirty="0"/>
            </a:br>
            <a:r>
              <a:rPr lang="en-US" dirty="0"/>
              <a:t>	we can throw an instance of one of these classes:</a:t>
            </a:r>
          </a:p>
          <a:p>
            <a:pPr marL="800100" lvl="2" indent="0">
              <a:buNone/>
            </a:pPr>
            <a:endParaRPr lang="en-US" sz="1400" dirty="0">
              <a:latin typeface="Consolas" panose="020B0609020204030204" pitchFamily="49" charset="0"/>
            </a:endParaRPr>
          </a:p>
          <a:p>
            <a:pPr marL="800100" lvl="2" indent="0">
              <a:buNone/>
            </a:pPr>
            <a:r>
              <a:rPr lang="en-US" sz="1600" dirty="0">
                <a:latin typeface="Consolas" panose="020B0609020204030204" pitchFamily="49" charset="0"/>
              </a:rPr>
              <a:t>int </a:t>
            </a:r>
            <a:r>
              <a:rPr lang="en-US" sz="1600" dirty="0" err="1">
                <a:latin typeface="Consolas" panose="020B0609020204030204" pitchFamily="49" charset="0"/>
              </a:rPr>
              <a:t>isqrt</a:t>
            </a:r>
            <a:r>
              <a:rPr lang="en-US" sz="1600" dirty="0">
                <a:latin typeface="Consolas" panose="020B0609020204030204" pitchFamily="49" charset="0"/>
              </a:rPr>
              <a:t>( int n ) {</a:t>
            </a:r>
          </a:p>
          <a:p>
            <a:pPr marL="800100" lvl="2" indent="0">
              <a:buNone/>
            </a:pPr>
            <a:r>
              <a:rPr lang="en-US" sz="1600" dirty="0">
                <a:latin typeface="Consolas" panose="020B0609020204030204" pitchFamily="49" charset="0"/>
              </a:rPr>
              <a:t>    if ( n &lt; 0 ) {</a:t>
            </a:r>
          </a:p>
          <a:p>
            <a:pPr marL="800100" lvl="2" indent="0">
              <a:buNone/>
            </a:pPr>
            <a:r>
              <a:rPr lang="en-US" sz="1600" dirty="0">
                <a:latin typeface="Consolas" panose="020B0609020204030204" pitchFamily="49" charset="0"/>
              </a:rPr>
              <a:t>        throw std::</a:t>
            </a:r>
            <a:r>
              <a:rPr lang="en-US" sz="1600" dirty="0" err="1">
                <a:latin typeface="Consolas" panose="020B0609020204030204" pitchFamily="49" charset="0"/>
              </a:rPr>
              <a:t>domain_error</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"Cannot compute the square root of "</a:t>
            </a:r>
          </a:p>
          <a:p>
            <a:pPr marL="800100" lvl="2" indent="0">
              <a:buNone/>
            </a:pPr>
            <a:r>
              <a:rPr lang="en-US" sz="1600" dirty="0">
                <a:latin typeface="Consolas" panose="020B0609020204030204" pitchFamily="49" charset="0"/>
              </a:rPr>
              <a:t>              + std::</a:t>
            </a:r>
            <a:r>
              <a:rPr lang="en-US" sz="1600" dirty="0" err="1">
                <a:latin typeface="Consolas" panose="020B0609020204030204" pitchFamily="49" charset="0"/>
              </a:rPr>
              <a:t>to_string</a:t>
            </a:r>
            <a:r>
              <a:rPr lang="en-US" sz="1600" dirty="0">
                <a:latin typeface="Consolas" panose="020B0609020204030204" pitchFamily="49" charset="0"/>
              </a:rPr>
              <a:t>( n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 Calculate the integer square root of 'n'</a:t>
            </a:r>
          </a:p>
          <a:p>
            <a:pPr marL="800100" lvl="2" indent="0">
              <a:buNone/>
            </a:pPr>
            <a:r>
              <a:rPr lang="en-US" sz="1600" dirty="0">
                <a:latin typeface="Consolas" panose="020B0609020204030204" pitchFamily="49" charset="0"/>
              </a:rPr>
              <a:t>        //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endParaRPr lang="en-US" sz="1400" dirty="0">
              <a:latin typeface="Consolas" panose="020B0609020204030204" pitchFamily="49" charset="0"/>
            </a:endParaRPr>
          </a:p>
        </p:txBody>
      </p:sp>
      <p:sp>
        <p:nvSpPr>
          <p:cNvPr id="4" name="Rectangle: Rounded Corners 3">
            <a:extLst>
              <a:ext uri="{FF2B5EF4-FFF2-40B4-BE49-F238E27FC236}">
                <a16:creationId xmlns:a16="http://schemas.microsoft.com/office/drawing/2014/main" id="{046BAD99-2926-4417-BB67-7A2D5D3599AC}"/>
              </a:ext>
            </a:extLst>
          </p:cNvPr>
          <p:cNvSpPr/>
          <p:nvPr/>
        </p:nvSpPr>
        <p:spPr>
          <a:xfrm>
            <a:off x="2051720" y="3068960"/>
            <a:ext cx="6635080" cy="12241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3564F61D-6F56-4E69-AEE7-4D3EC879C73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92785804"/>
      </p:ext>
    </p:extLst>
  </p:cSld>
  <p:clrMapOvr>
    <a:masterClrMapping/>
  </p:clrMapOvr>
  <mc:AlternateContent xmlns:mc="http://schemas.openxmlformats.org/markup-compatibility/2006">
    <mc:Choice xmlns:p14="http://schemas.microsoft.com/office/powerpoint/2010/main" Requires="p14">
      <p:transition spd="slow" p14:dur="2000" advTm="39292"/>
    </mc:Choice>
    <mc:Fallback>
      <p:transition spd="slow" advTm="39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Throwing exceptions</a:t>
            </a:r>
          </a:p>
        </p:txBody>
      </p:sp>
      <p:sp>
        <p:nvSpPr>
          <p:cNvPr id="3" name="Content Placeholder 2"/>
          <p:cNvSpPr>
            <a:spLocks noGrp="1"/>
          </p:cNvSpPr>
          <p:nvPr>
            <p:ph idx="1"/>
          </p:nvPr>
        </p:nvSpPr>
        <p:spPr>
          <a:xfrm>
            <a:off x="457200" y="1052736"/>
            <a:ext cx="7861300" cy="4525963"/>
          </a:xfrm>
        </p:spPr>
        <p:txBody>
          <a:bodyPr>
            <a:noAutofit/>
          </a:bodyPr>
          <a:lstStyle/>
          <a:p>
            <a:pPr marL="800100" lvl="2" indent="0">
              <a:buNone/>
            </a:pPr>
            <a:r>
              <a:rPr lang="en-US" sz="1300" dirty="0">
                <a:latin typeface="Consolas" panose="020B0609020204030204" pitchFamily="49" charset="0"/>
              </a:rPr>
              <a:t>int </a:t>
            </a:r>
            <a:r>
              <a:rPr lang="en-US" sz="1300" dirty="0" err="1">
                <a:latin typeface="Consolas" panose="020B0609020204030204" pitchFamily="49" charset="0"/>
              </a:rPr>
              <a:t>isqrt</a:t>
            </a:r>
            <a:r>
              <a:rPr lang="en-US" sz="1300" dirty="0">
                <a:latin typeface="Consolas" panose="020B0609020204030204" pitchFamily="49" charset="0"/>
              </a:rPr>
              <a:t>( int n ) {</a:t>
            </a:r>
          </a:p>
          <a:p>
            <a:pPr marL="800100" lvl="2" indent="0">
              <a:buNone/>
            </a:pPr>
            <a:r>
              <a:rPr lang="en-US" sz="1300" dirty="0">
                <a:latin typeface="Consolas" panose="020B0609020204030204" pitchFamily="49" charset="0"/>
              </a:rPr>
              <a:t>    if ( n &lt; 0 ) {</a:t>
            </a:r>
          </a:p>
          <a:p>
            <a:pPr marL="800100" lvl="2" indent="0">
              <a:buNone/>
            </a:pPr>
            <a:r>
              <a:rPr lang="en-US" sz="1300" dirty="0">
                <a:latin typeface="Consolas" panose="020B0609020204030204" pitchFamily="49" charset="0"/>
              </a:rPr>
              <a:t>        throw std::</a:t>
            </a:r>
            <a:r>
              <a:rPr lang="en-US" sz="1300" dirty="0" err="1">
                <a:latin typeface="Consolas" panose="020B0609020204030204" pitchFamily="49" charset="0"/>
              </a:rPr>
              <a:t>domain_error</a:t>
            </a:r>
            <a:r>
              <a:rPr lang="en-US" sz="1300" dirty="0">
                <a:latin typeface="Consolas" panose="020B0609020204030204" pitchFamily="49" charset="0"/>
              </a:rPr>
              <a:t>{</a:t>
            </a:r>
          </a:p>
          <a:p>
            <a:pPr marL="800100" lvl="2" indent="0">
              <a:buNone/>
            </a:pPr>
            <a:r>
              <a:rPr lang="en-US" sz="1400" dirty="0">
                <a:latin typeface="Consolas" panose="020B0609020204030204" pitchFamily="49" charset="0"/>
              </a:rPr>
              <a:t>           "Cannot compute the square root of " + std::</a:t>
            </a:r>
            <a:r>
              <a:rPr lang="en-US" sz="1400" dirty="0" err="1">
                <a:latin typeface="Consolas" panose="020B0609020204030204" pitchFamily="49" charset="0"/>
              </a:rPr>
              <a:t>to_string</a:t>
            </a:r>
            <a:r>
              <a:rPr lang="en-US" sz="1400" dirty="0">
                <a:latin typeface="Consolas" panose="020B0609020204030204" pitchFamily="49" charset="0"/>
              </a:rPr>
              <a:t>( n )</a:t>
            </a:r>
          </a:p>
          <a:p>
            <a:pPr marL="800100" lvl="2" indent="0">
              <a:buNone/>
            </a:pPr>
            <a:r>
              <a:rPr lang="en-US" sz="1300" dirty="0">
                <a:latin typeface="Consolas" panose="020B0609020204030204" pitchFamily="49" charset="0"/>
              </a:rPr>
              <a:t>        };</a:t>
            </a:r>
          </a:p>
          <a:p>
            <a:pPr marL="800100" lvl="2" indent="0">
              <a:buNone/>
            </a:pPr>
            <a:r>
              <a:rPr lang="en-US" sz="1300" dirty="0">
                <a:latin typeface="Consolas" panose="020B0609020204030204" pitchFamily="49" charset="0"/>
              </a:rPr>
              <a:t>    } else {</a:t>
            </a:r>
          </a:p>
          <a:p>
            <a:pPr marL="800100" lvl="2" indent="0">
              <a:buNone/>
            </a:pPr>
            <a:r>
              <a:rPr lang="en-US" sz="1300" dirty="0">
                <a:latin typeface="Consolas" panose="020B0609020204030204" pitchFamily="49" charset="0"/>
              </a:rPr>
              <a:t>        int result{0};</a:t>
            </a:r>
          </a:p>
          <a:p>
            <a:pPr marL="800100" lvl="2" indent="0">
              <a:buNone/>
            </a:pPr>
            <a:r>
              <a:rPr lang="en-US" sz="1300" dirty="0">
                <a:latin typeface="Consolas" panose="020B0609020204030204" pitchFamily="49" charset="0"/>
              </a:rPr>
              <a:t>        int rem{0};</a:t>
            </a:r>
          </a:p>
          <a:p>
            <a:pPr marL="800100" lvl="2" indent="0">
              <a:buNone/>
            </a:pPr>
            <a:endParaRPr lang="en-US" sz="1300" dirty="0">
              <a:latin typeface="Consolas" panose="020B0609020204030204" pitchFamily="49" charset="0"/>
            </a:endParaRPr>
          </a:p>
          <a:p>
            <a:pPr marL="800100" lvl="2" indent="0">
              <a:buNone/>
            </a:pPr>
            <a:r>
              <a:rPr lang="en-US" sz="1300" dirty="0">
                <a:latin typeface="Consolas" panose="020B0609020204030204" pitchFamily="49" charset="0"/>
              </a:rPr>
              <a:t>        for ( int k{15}; k &gt;= 0; --k ) {</a:t>
            </a:r>
          </a:p>
          <a:p>
            <a:pPr marL="800100" lvl="2" indent="0">
              <a:buNone/>
            </a:pPr>
            <a:r>
              <a:rPr lang="en-US" sz="1300" dirty="0">
                <a:latin typeface="Consolas" panose="020B0609020204030204" pitchFamily="49" charset="0"/>
              </a:rPr>
              <a:t>            rem &lt;&lt;= 2;</a:t>
            </a:r>
          </a:p>
          <a:p>
            <a:pPr marL="800100" lvl="2" indent="0">
              <a:buNone/>
            </a:pPr>
            <a:r>
              <a:rPr lang="en-US" sz="1300" dirty="0">
                <a:latin typeface="Consolas" panose="020B0609020204030204" pitchFamily="49" charset="0"/>
              </a:rPr>
              <a:t>            rem += ( n &gt;&gt; (k &lt;&lt; 1) ) &amp; 3;</a:t>
            </a:r>
          </a:p>
          <a:p>
            <a:pPr marL="800100" lvl="2" indent="0">
              <a:buNone/>
            </a:pPr>
            <a:r>
              <a:rPr lang="en-US" sz="1300" dirty="0">
                <a:latin typeface="Consolas" panose="020B0609020204030204" pitchFamily="49" charset="0"/>
              </a:rPr>
              <a:t>            result &lt;&lt;= 1;</a:t>
            </a:r>
          </a:p>
          <a:p>
            <a:pPr marL="800100" lvl="2" indent="0">
              <a:buNone/>
            </a:pPr>
            <a:r>
              <a:rPr lang="en-US" sz="1300" dirty="0">
                <a:latin typeface="Consolas" panose="020B0609020204030204" pitchFamily="49" charset="0"/>
              </a:rPr>
              <a:t>            int sub{ (result &lt;&lt; 1) | 1 };</a:t>
            </a:r>
          </a:p>
          <a:p>
            <a:pPr marL="800100" lvl="2" indent="0">
              <a:buNone/>
            </a:pPr>
            <a:endParaRPr lang="en-US" sz="1300" dirty="0">
              <a:latin typeface="Consolas" panose="020B0609020204030204" pitchFamily="49" charset="0"/>
            </a:endParaRPr>
          </a:p>
          <a:p>
            <a:pPr marL="800100" lvl="2" indent="0">
              <a:buNone/>
            </a:pPr>
            <a:r>
              <a:rPr lang="en-US" sz="1300" dirty="0">
                <a:latin typeface="Consolas" panose="020B0609020204030204" pitchFamily="49" charset="0"/>
              </a:rPr>
              <a:t>            if ( sub &lt;= rem ) {</a:t>
            </a:r>
          </a:p>
          <a:p>
            <a:pPr marL="800100" lvl="2" indent="0">
              <a:buNone/>
            </a:pPr>
            <a:r>
              <a:rPr lang="en-US" sz="1300" dirty="0">
                <a:latin typeface="Consolas" panose="020B0609020204030204" pitchFamily="49" charset="0"/>
              </a:rPr>
              <a:t>               result |= 1;</a:t>
            </a:r>
          </a:p>
          <a:p>
            <a:pPr marL="800100" lvl="2" indent="0">
              <a:buNone/>
            </a:pPr>
            <a:r>
              <a:rPr lang="en-US" sz="1300" dirty="0">
                <a:latin typeface="Consolas" panose="020B0609020204030204" pitchFamily="49" charset="0"/>
              </a:rPr>
              <a:t>               rem -= sub;</a:t>
            </a:r>
          </a:p>
          <a:p>
            <a:pPr marL="800100" lvl="2" indent="0">
              <a:buNone/>
            </a:pPr>
            <a:r>
              <a:rPr lang="en-US" sz="1300" dirty="0">
                <a:latin typeface="Consolas" panose="020B0609020204030204" pitchFamily="49" charset="0"/>
              </a:rPr>
              <a:t>            }</a:t>
            </a:r>
          </a:p>
          <a:p>
            <a:pPr marL="800100" lvl="2" indent="0">
              <a:buNone/>
            </a:pPr>
            <a:r>
              <a:rPr lang="en-US" sz="1300" dirty="0">
                <a:latin typeface="Consolas" panose="020B0609020204030204" pitchFamily="49" charset="0"/>
              </a:rPr>
              <a:t>        }</a:t>
            </a:r>
          </a:p>
          <a:p>
            <a:pPr marL="800100" lvl="2" indent="0">
              <a:buNone/>
            </a:pPr>
            <a:endParaRPr lang="en-US" sz="1300" dirty="0">
              <a:latin typeface="Consolas" panose="020B0609020204030204" pitchFamily="49" charset="0"/>
            </a:endParaRPr>
          </a:p>
          <a:p>
            <a:pPr marL="800100" lvl="2" indent="0">
              <a:buNone/>
            </a:pPr>
            <a:r>
              <a:rPr lang="en-US" sz="1300" dirty="0">
                <a:latin typeface="Consolas" panose="020B0609020204030204" pitchFamily="49" charset="0"/>
              </a:rPr>
              <a:t>        return result;</a:t>
            </a:r>
          </a:p>
          <a:p>
            <a:pPr marL="800100" lvl="2" indent="0">
              <a:buNone/>
            </a:pPr>
            <a:r>
              <a:rPr lang="en-US" sz="1300" dirty="0">
                <a:latin typeface="Consolas" panose="020B0609020204030204" pitchFamily="49" charset="0"/>
              </a:rPr>
              <a:t>    }</a:t>
            </a:r>
          </a:p>
          <a:p>
            <a:pPr marL="800100" lvl="2" indent="0">
              <a:buNone/>
            </a:pPr>
            <a:r>
              <a:rPr lang="en-US" sz="13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E3D36E03-2509-4886-944B-D6B9B098BB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44792097"/>
      </p:ext>
    </p:extLst>
  </p:cSld>
  <p:clrMapOvr>
    <a:masterClrMapping/>
  </p:clrMapOvr>
  <mc:AlternateContent xmlns:mc="http://schemas.openxmlformats.org/markup-compatibility/2006">
    <mc:Choice xmlns:p14="http://schemas.microsoft.com/office/powerpoint/2010/main" Requires="p14">
      <p:transition spd="slow" p14:dur="2000" advTm="27476"/>
    </mc:Choice>
    <mc:Fallback>
      <p:transition spd="slow" advTm="27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Throwing exceptions</a:t>
            </a:r>
          </a:p>
        </p:txBody>
      </p:sp>
      <p:sp>
        <p:nvSpPr>
          <p:cNvPr id="3" name="Content Placeholder 2"/>
          <p:cNvSpPr>
            <a:spLocks noGrp="1"/>
          </p:cNvSpPr>
          <p:nvPr>
            <p:ph idx="1"/>
          </p:nvPr>
        </p:nvSpPr>
        <p:spPr>
          <a:xfrm>
            <a:off x="457200" y="1600200"/>
            <a:ext cx="8686800" cy="4525963"/>
          </a:xfrm>
        </p:spPr>
        <p:txBody>
          <a:bodyPr/>
          <a:lstStyle/>
          <a:p>
            <a:r>
              <a:rPr lang="en-US" dirty="0"/>
              <a:t>If you call this function with an invalid argument,</a:t>
            </a:r>
          </a:p>
          <a:p>
            <a:pPr marL="0" indent="0">
              <a:buNone/>
            </a:pPr>
            <a:r>
              <a:rPr lang="en-US" dirty="0"/>
              <a:t>	like an assertion, the program terminates:</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#include &lt;iostream&gt;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Function declarations</a:t>
            </a:r>
          </a:p>
          <a:p>
            <a:pPr marL="800100" lvl="2" indent="0">
              <a:buNone/>
            </a:pPr>
            <a:r>
              <a:rPr lang="en-US" sz="1500" dirty="0">
                <a:latin typeface="Consolas" panose="020B0609020204030204" pitchFamily="49" charset="0"/>
              </a:rPr>
              <a:t>int main();</a:t>
            </a:r>
          </a:p>
          <a:p>
            <a:pPr marL="800100" lvl="2" indent="0">
              <a:buNone/>
            </a:pPr>
            <a:r>
              <a:rPr lang="en-US" sz="1500" dirty="0">
                <a:latin typeface="Consolas" panose="020B0609020204030204" pitchFamily="49" charset="0"/>
              </a:rPr>
              <a:t>int </a:t>
            </a:r>
            <a:r>
              <a:rPr lang="en-US" sz="1500" dirty="0" err="1">
                <a:latin typeface="Consolas" panose="020B0609020204030204" pitchFamily="49" charset="0"/>
              </a:rPr>
              <a:t>isqrt</a:t>
            </a:r>
            <a:r>
              <a:rPr lang="en-US" sz="1500" dirty="0">
                <a:latin typeface="Consolas" panose="020B0609020204030204" pitchFamily="49" charset="0"/>
              </a:rPr>
              <a:t>( int n );</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isqrt</a:t>
            </a:r>
            <a:r>
              <a:rPr lang="en-US" sz="1500" dirty="0">
                <a:latin typeface="Consolas" panose="020B0609020204030204" pitchFamily="49" charset="0"/>
              </a:rPr>
              <a:t>( -10 )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6" name="TextBox 5">
            <a:extLst>
              <a:ext uri="{FF2B5EF4-FFF2-40B4-BE49-F238E27FC236}">
                <a16:creationId xmlns:a16="http://schemas.microsoft.com/office/drawing/2014/main" id="{51D21F61-16C5-4B44-9EE5-F79B2FDFAFB8}"/>
              </a:ext>
            </a:extLst>
          </p:cNvPr>
          <p:cNvSpPr txBox="1"/>
          <p:nvPr/>
        </p:nvSpPr>
        <p:spPr>
          <a:xfrm>
            <a:off x="204163" y="5164772"/>
            <a:ext cx="8939838" cy="1477328"/>
          </a:xfrm>
          <a:prstGeom prst="rect">
            <a:avLst/>
          </a:prstGeom>
          <a:noFill/>
        </p:spPr>
        <p:txBody>
          <a:bodyPr wrap="squar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terminate called after throwing an instance of 'std::</a:t>
            </a:r>
            <a:r>
              <a:rPr lang="en-US" dirty="0" err="1">
                <a:solidFill>
                  <a:srgbClr val="0070C0"/>
                </a:solidFill>
                <a:latin typeface="Consolas" panose="020B0609020204030204" pitchFamily="49" charset="0"/>
              </a:rPr>
              <a:t>domain_error</a:t>
            </a:r>
            <a:r>
              <a:rPr lang="en-US" dirty="0">
                <a:solidFill>
                  <a:srgbClr val="0070C0"/>
                </a:solidFill>
                <a:latin typeface="Consolas" panose="020B0609020204030204" pitchFamily="49" charset="0"/>
              </a:rPr>
              <a:t>'</a:t>
            </a:r>
          </a:p>
          <a:p>
            <a:r>
              <a:rPr lang="en-US" dirty="0">
                <a:solidFill>
                  <a:srgbClr val="0070C0"/>
                </a:solidFill>
                <a:latin typeface="Consolas" panose="020B0609020204030204" pitchFamily="49" charset="0"/>
              </a:rPr>
              <a:t>     what():  Cannot compute the square root of -10</a:t>
            </a:r>
          </a:p>
          <a:p>
            <a:r>
              <a:rPr lang="en-US" dirty="0">
                <a:solidFill>
                  <a:srgbClr val="0070C0"/>
                </a:solidFill>
                <a:latin typeface="Consolas" panose="020B0609020204030204" pitchFamily="49" charset="0"/>
              </a:rPr>
              <a:t>   Aborted (core dumped)</a:t>
            </a:r>
          </a:p>
          <a:p>
            <a:endParaRPr lang="en-US" dirty="0">
              <a:solidFill>
                <a:srgbClr val="0070C0"/>
              </a:solidFill>
              <a:latin typeface="Consolas" panose="020B0609020204030204" pitchFamily="49" charset="0"/>
            </a:endParaRPr>
          </a:p>
        </p:txBody>
      </p:sp>
      <p:pic>
        <p:nvPicPr>
          <p:cNvPr id="8" name="Audio 7">
            <a:hlinkClick r:id="" action="ppaction://media"/>
            <a:extLst>
              <a:ext uri="{FF2B5EF4-FFF2-40B4-BE49-F238E27FC236}">
                <a16:creationId xmlns:a16="http://schemas.microsoft.com/office/drawing/2014/main" id="{8BB5AB3D-BE0C-4390-8E9B-2C18FC0D0B0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5089186"/>
      </p:ext>
    </p:extLst>
  </p:cSld>
  <p:clrMapOvr>
    <a:masterClrMapping/>
  </p:clrMapOvr>
  <mc:AlternateContent xmlns:mc="http://schemas.openxmlformats.org/markup-compatibility/2006">
    <mc:Choice xmlns:p14="http://schemas.microsoft.com/office/powerpoint/2010/main" Requires="p14">
      <p:transition spd="slow" p14:dur="2000" advTm="51902"/>
    </mc:Choice>
    <mc:Fallback>
      <p:transition spd="slow" advTm="5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3|8.4|33|15.4"/>
</p:tagLst>
</file>

<file path=ppt/tags/tag10.xml><?xml version="1.0" encoding="utf-8"?>
<p:tagLst xmlns:a="http://schemas.openxmlformats.org/drawingml/2006/main" xmlns:r="http://schemas.openxmlformats.org/officeDocument/2006/relationships" xmlns:p="http://schemas.openxmlformats.org/presentationml/2006/main">
  <p:tag name="TIMING" val="|10.7|7.3|5.8|30.3|89.9|17.3|4.6"/>
</p:tagLst>
</file>

<file path=ppt/tags/tag11.xml><?xml version="1.0" encoding="utf-8"?>
<p:tagLst xmlns:a="http://schemas.openxmlformats.org/drawingml/2006/main" xmlns:r="http://schemas.openxmlformats.org/officeDocument/2006/relationships" xmlns:p="http://schemas.openxmlformats.org/presentationml/2006/main">
  <p:tag name="TIMING" val="|6.7|3.9|2|1.6|1.7|6.8|40.1|6.3|15.4"/>
</p:tagLst>
</file>

<file path=ppt/tags/tag12.xml><?xml version="1.0" encoding="utf-8"?>
<p:tagLst xmlns:a="http://schemas.openxmlformats.org/drawingml/2006/main" xmlns:r="http://schemas.openxmlformats.org/officeDocument/2006/relationships" xmlns:p="http://schemas.openxmlformats.org/presentationml/2006/main">
  <p:tag name="TIMING" val="|17.7|29.4"/>
</p:tagLst>
</file>

<file path=ppt/tags/tag13.xml><?xml version="1.0" encoding="utf-8"?>
<p:tagLst xmlns:a="http://schemas.openxmlformats.org/drawingml/2006/main" xmlns:r="http://schemas.openxmlformats.org/officeDocument/2006/relationships" xmlns:p="http://schemas.openxmlformats.org/presentationml/2006/main">
  <p:tag name="TIMING" val="|20.6|15.5|32.2"/>
</p:tagLst>
</file>

<file path=ppt/tags/tag14.xml><?xml version="1.0" encoding="utf-8"?>
<p:tagLst xmlns:a="http://schemas.openxmlformats.org/drawingml/2006/main" xmlns:r="http://schemas.openxmlformats.org/officeDocument/2006/relationships" xmlns:p="http://schemas.openxmlformats.org/presentationml/2006/main">
  <p:tag name="TIMING" val="|9.8|36.4"/>
</p:tagLst>
</file>

<file path=ppt/tags/tag15.xml><?xml version="1.0" encoding="utf-8"?>
<p:tagLst xmlns:a="http://schemas.openxmlformats.org/drawingml/2006/main" xmlns:r="http://schemas.openxmlformats.org/officeDocument/2006/relationships" xmlns:p="http://schemas.openxmlformats.org/presentationml/2006/main">
  <p:tag name="TIMING" val="|12|28.1|17.5|8.5|16.8"/>
</p:tagLst>
</file>

<file path=ppt/tags/tag16.xml><?xml version="1.0" encoding="utf-8"?>
<p:tagLst xmlns:a="http://schemas.openxmlformats.org/drawingml/2006/main" xmlns:r="http://schemas.openxmlformats.org/officeDocument/2006/relationships" xmlns:p="http://schemas.openxmlformats.org/presentationml/2006/main">
  <p:tag name="TIMING" val="|10.7|4.6|3.4|2.3|3.5|3.7|17.4|12.8|3.4|11"/>
</p:tagLst>
</file>

<file path=ppt/tags/tag17.xml><?xml version="1.0" encoding="utf-8"?>
<p:tagLst xmlns:a="http://schemas.openxmlformats.org/drawingml/2006/main" xmlns:r="http://schemas.openxmlformats.org/officeDocument/2006/relationships" xmlns:p="http://schemas.openxmlformats.org/presentationml/2006/main">
  <p:tag name="TIMING" val="|6|10.4|5.8|18.8|42.1|22.7|5.1|8.9"/>
</p:tagLst>
</file>

<file path=ppt/tags/tag2.xml><?xml version="1.0" encoding="utf-8"?>
<p:tagLst xmlns:a="http://schemas.openxmlformats.org/drawingml/2006/main" xmlns:r="http://schemas.openxmlformats.org/officeDocument/2006/relationships" xmlns:p="http://schemas.openxmlformats.org/presentationml/2006/main">
  <p:tag name="TIMING" val="|10.8|5.3|2.8|1.9|3.3|2.8|3.6|3.7"/>
</p:tagLst>
</file>

<file path=ppt/tags/tag3.xml><?xml version="1.0" encoding="utf-8"?>
<p:tagLst xmlns:a="http://schemas.openxmlformats.org/drawingml/2006/main" xmlns:r="http://schemas.openxmlformats.org/officeDocument/2006/relationships" xmlns:p="http://schemas.openxmlformats.org/presentationml/2006/main">
  <p:tag name="TIMING" val="|16.2|5.8|4.3|7.6"/>
</p:tagLst>
</file>

<file path=ppt/tags/tag4.xml><?xml version="1.0" encoding="utf-8"?>
<p:tagLst xmlns:a="http://schemas.openxmlformats.org/drawingml/2006/main" xmlns:r="http://schemas.openxmlformats.org/officeDocument/2006/relationships" xmlns:p="http://schemas.openxmlformats.org/presentationml/2006/main">
  <p:tag name="TIMING" val="|7.1|8.6"/>
</p:tagLst>
</file>

<file path=ppt/tags/tag5.xml><?xml version="1.0" encoding="utf-8"?>
<p:tagLst xmlns:a="http://schemas.openxmlformats.org/drawingml/2006/main" xmlns:r="http://schemas.openxmlformats.org/officeDocument/2006/relationships" xmlns:p="http://schemas.openxmlformats.org/presentationml/2006/main">
  <p:tag name="TIMING" val="|8.7|7.8"/>
</p:tagLst>
</file>

<file path=ppt/tags/tag6.xml><?xml version="1.0" encoding="utf-8"?>
<p:tagLst xmlns:a="http://schemas.openxmlformats.org/drawingml/2006/main" xmlns:r="http://schemas.openxmlformats.org/officeDocument/2006/relationships" xmlns:p="http://schemas.openxmlformats.org/presentationml/2006/main">
  <p:tag name="TIMING" val="|24.1|9.5|16.6|39.3|6"/>
</p:tagLst>
</file>

<file path=ppt/tags/tag7.xml><?xml version="1.0" encoding="utf-8"?>
<p:tagLst xmlns:a="http://schemas.openxmlformats.org/drawingml/2006/main" xmlns:r="http://schemas.openxmlformats.org/officeDocument/2006/relationships" xmlns:p="http://schemas.openxmlformats.org/presentationml/2006/main">
  <p:tag name="TIMING" val="|16.9|5.9|17.6"/>
</p:tagLst>
</file>

<file path=ppt/tags/tag8.xml><?xml version="1.0" encoding="utf-8"?>
<p:tagLst xmlns:a="http://schemas.openxmlformats.org/drawingml/2006/main" xmlns:r="http://schemas.openxmlformats.org/officeDocument/2006/relationships" xmlns:p="http://schemas.openxmlformats.org/presentationml/2006/main">
  <p:tag name="TIMING" val="|11.4"/>
</p:tagLst>
</file>

<file path=ppt/tags/tag9.xml><?xml version="1.0" encoding="utf-8"?>
<p:tagLst xmlns:a="http://schemas.openxmlformats.org/drawingml/2006/main" xmlns:r="http://schemas.openxmlformats.org/officeDocument/2006/relationships" xmlns:p="http://schemas.openxmlformats.org/presentationml/2006/main">
  <p:tag name="TIMING" val="|17.3|26.1|14.1|4.8|3.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89976</TotalTime>
  <Words>2479</Words>
  <Application>Microsoft Office PowerPoint</Application>
  <PresentationFormat>On-screen Show (4:3)</PresentationFormat>
  <Paragraphs>281</Paragraphs>
  <Slides>23</Slides>
  <Notes>2</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Consolas</vt:lpstr>
      <vt:lpstr>Constantia</vt:lpstr>
      <vt:lpstr>Georgia</vt:lpstr>
      <vt:lpstr>Lucida Console</vt:lpstr>
      <vt:lpstr>Times New Roman</vt:lpstr>
      <vt:lpstr>Custom Design</vt:lpstr>
      <vt:lpstr>Throwing and catching exceptions</vt:lpstr>
      <vt:lpstr>Outline</vt:lpstr>
      <vt:lpstr>Assertions</vt:lpstr>
      <vt:lpstr>Assertions</vt:lpstr>
      <vt:lpstr>Assertions</vt:lpstr>
      <vt:lpstr>Calling member functions</vt:lpstr>
      <vt:lpstr>Throwing exceptions</vt:lpstr>
      <vt:lpstr>Throwing exceptions</vt:lpstr>
      <vt:lpstr>Throwing exceptions</vt:lpstr>
      <vt:lpstr>Catching exceptions</vt:lpstr>
      <vt:lpstr>Catching exceptions</vt:lpstr>
      <vt:lpstr>Catching exceptions</vt:lpstr>
      <vt:lpstr>Catching exceptions</vt:lpstr>
      <vt:lpstr>Catching exceptions</vt:lpstr>
      <vt:lpstr>Cascading catch blocks</vt:lpstr>
      <vt:lpstr>Cascading catch blocks</vt:lpstr>
      <vt:lpstr>Assertions or throwing exceptions?</vt:lpstr>
      <vt:lpstr>Why not use exceptions everywhere?</vt:lpstr>
      <vt:lpstr>An application of a try-catch statement</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1465</cp:revision>
  <dcterms:created xsi:type="dcterms:W3CDTF">2009-09-11T23:00:44Z</dcterms:created>
  <dcterms:modified xsi:type="dcterms:W3CDTF">2020-11-07T14:33:11Z</dcterms:modified>
</cp:coreProperties>
</file>